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373" r:id="rId6"/>
    <p:sldId id="276" r:id="rId7"/>
    <p:sldId id="387" r:id="rId8"/>
    <p:sldId id="275" r:id="rId9"/>
    <p:sldId id="388" r:id="rId10"/>
    <p:sldId id="374" r:id="rId11"/>
    <p:sldId id="375" r:id="rId12"/>
    <p:sldId id="376" r:id="rId13"/>
    <p:sldId id="378" r:id="rId14"/>
    <p:sldId id="389" r:id="rId15"/>
    <p:sldId id="384" r:id="rId16"/>
    <p:sldId id="383" r:id="rId17"/>
    <p:sldId id="386" r:id="rId18"/>
    <p:sldId id="381" r:id="rId19"/>
    <p:sldId id="382" r:id="rId20"/>
    <p:sldId id="385" r:id="rId21"/>
  </p:sldIdLst>
  <p:sldSz cx="9144000" cy="5143500" type="screen16x9"/>
  <p:notesSz cx="6858000" cy="9144000"/>
  <p:defaultTextStyle>
    <a:defPPr>
      <a:defRPr lang="nl-NL"/>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9D665D-FCC0-EA0C-4E4A-23A6F437EBCA}" name="Jan Rookhuijzen" initials="JR" userId="S::j.van.rookhuijzen@gelderland.nl::ba325be8-1677-4180-9d7f-c4ee48fcc92a" providerId="AD"/>
  <p188:author id="{0BF9C2C5-722B-EA7D-5AF5-22C975455229}" name="Thomas Pesiwarissa" initials="TP" userId="S::t.pesiwarissa@gelderland.nl::d5fb251e-7b45-4e0a-8215-09f821a8ff74" providerId="AD"/>
  <p188:author id="{CCD163CA-C7DA-EABC-B8E8-15AA505EF92E}" name="Oudman, Hilde" initials="OH" userId="S::h.oudman@gelderland.nl::8616857f-f529-46cd-a8ae-2717c2c7c4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000"/>
    <a:srgbClr val="4599D3"/>
    <a:srgbClr val="479BD5"/>
    <a:srgbClr val="76D2B6"/>
    <a:srgbClr val="01689B"/>
    <a:srgbClr val="18407F"/>
    <a:srgbClr val="E17000"/>
    <a:srgbClr val="000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221"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BC54C-B953-064A-A75C-BA0C85C4BD4E}" type="datetimeFigureOut">
              <a:rPr lang="nl-NL" smtClean="0"/>
              <a:t>2-4-2024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8927C-BCF4-754B-B45E-B60BC7F2560D}" type="slidenum">
              <a:rPr lang="nl-NL" smtClean="0"/>
              <a:t>‹nr.›</a:t>
            </a:fld>
            <a:endParaRPr lang="nl-NL"/>
          </a:p>
        </p:txBody>
      </p:sp>
    </p:spTree>
    <p:extLst>
      <p:ext uri="{BB962C8B-B14F-4D97-AF65-F5344CB8AC3E}">
        <p14:creationId xmlns:p14="http://schemas.microsoft.com/office/powerpoint/2010/main" val="4004531372"/>
      </p:ext>
    </p:extLst>
  </p:cSld>
  <p:clrMap bg1="lt1" tx1="dk1" bg2="lt2" tx2="dk2" accent1="accent1" accent2="accent2" accent3="accent3" accent4="accent4" accent5="accent5" accent6="accent6" hlink="hlink" folHlink="folHlink"/>
  <p:notesStyle>
    <a:lvl1pPr marL="0" algn="l" defTabSz="685749" rtl="0" eaLnBrk="1" latinLnBrk="0" hangingPunct="1">
      <a:defRPr sz="900" kern="1200">
        <a:solidFill>
          <a:schemeClr val="tx1"/>
        </a:solidFill>
        <a:latin typeface="+mn-lt"/>
        <a:ea typeface="+mn-ea"/>
        <a:cs typeface="+mn-cs"/>
      </a:defRPr>
    </a:lvl1pPr>
    <a:lvl2pPr marL="342875" algn="l" defTabSz="685749" rtl="0" eaLnBrk="1" latinLnBrk="0" hangingPunct="1">
      <a:defRPr sz="900" kern="1200">
        <a:solidFill>
          <a:schemeClr val="tx1"/>
        </a:solidFill>
        <a:latin typeface="+mn-lt"/>
        <a:ea typeface="+mn-ea"/>
        <a:cs typeface="+mn-cs"/>
      </a:defRPr>
    </a:lvl2pPr>
    <a:lvl3pPr marL="685749" algn="l" defTabSz="685749" rtl="0" eaLnBrk="1" latinLnBrk="0" hangingPunct="1">
      <a:defRPr sz="900" kern="1200">
        <a:solidFill>
          <a:schemeClr val="tx1"/>
        </a:solidFill>
        <a:latin typeface="+mn-lt"/>
        <a:ea typeface="+mn-ea"/>
        <a:cs typeface="+mn-cs"/>
      </a:defRPr>
    </a:lvl3pPr>
    <a:lvl4pPr marL="1028624" algn="l" defTabSz="685749" rtl="0" eaLnBrk="1" latinLnBrk="0" hangingPunct="1">
      <a:defRPr sz="900" kern="1200">
        <a:solidFill>
          <a:schemeClr val="tx1"/>
        </a:solidFill>
        <a:latin typeface="+mn-lt"/>
        <a:ea typeface="+mn-ea"/>
        <a:cs typeface="+mn-cs"/>
      </a:defRPr>
    </a:lvl4pPr>
    <a:lvl5pPr marL="1371498" algn="l" defTabSz="685749" rtl="0" eaLnBrk="1" latinLnBrk="0" hangingPunct="1">
      <a:defRPr sz="900" kern="1200">
        <a:solidFill>
          <a:schemeClr val="tx1"/>
        </a:solidFill>
        <a:latin typeface="+mn-lt"/>
        <a:ea typeface="+mn-ea"/>
        <a:cs typeface="+mn-cs"/>
      </a:defRPr>
    </a:lvl5pPr>
    <a:lvl6pPr marL="1714373" algn="l" defTabSz="685749" rtl="0" eaLnBrk="1" latinLnBrk="0" hangingPunct="1">
      <a:defRPr sz="900" kern="1200">
        <a:solidFill>
          <a:schemeClr val="tx1"/>
        </a:solidFill>
        <a:latin typeface="+mn-lt"/>
        <a:ea typeface="+mn-ea"/>
        <a:cs typeface="+mn-cs"/>
      </a:defRPr>
    </a:lvl6pPr>
    <a:lvl7pPr marL="2057246" algn="l" defTabSz="685749" rtl="0" eaLnBrk="1" latinLnBrk="0" hangingPunct="1">
      <a:defRPr sz="900" kern="1200">
        <a:solidFill>
          <a:schemeClr val="tx1"/>
        </a:solidFill>
        <a:latin typeface="+mn-lt"/>
        <a:ea typeface="+mn-ea"/>
        <a:cs typeface="+mn-cs"/>
      </a:defRPr>
    </a:lvl7pPr>
    <a:lvl8pPr marL="2400120" algn="l" defTabSz="685749" rtl="0" eaLnBrk="1" latinLnBrk="0" hangingPunct="1">
      <a:defRPr sz="900" kern="1200">
        <a:solidFill>
          <a:schemeClr val="tx1"/>
        </a:solidFill>
        <a:latin typeface="+mn-lt"/>
        <a:ea typeface="+mn-ea"/>
        <a:cs typeface="+mn-cs"/>
      </a:defRPr>
    </a:lvl8pPr>
    <a:lvl9pPr marL="2742995" algn="l" defTabSz="685749"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a:t>
            </a:fld>
            <a:endParaRPr lang="nl-NL"/>
          </a:p>
        </p:txBody>
      </p:sp>
    </p:spTree>
    <p:extLst>
      <p:ext uri="{BB962C8B-B14F-4D97-AF65-F5344CB8AC3E}">
        <p14:creationId xmlns:p14="http://schemas.microsoft.com/office/powerpoint/2010/main" val="3048692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11</a:t>
            </a:fld>
            <a:endParaRPr lang="nl-NL"/>
          </a:p>
        </p:txBody>
      </p:sp>
    </p:spTree>
    <p:extLst>
      <p:ext uri="{BB962C8B-B14F-4D97-AF65-F5344CB8AC3E}">
        <p14:creationId xmlns:p14="http://schemas.microsoft.com/office/powerpoint/2010/main" val="954993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12</a:t>
            </a:fld>
            <a:endParaRPr lang="nl-NL"/>
          </a:p>
        </p:txBody>
      </p:sp>
    </p:spTree>
    <p:extLst>
      <p:ext uri="{BB962C8B-B14F-4D97-AF65-F5344CB8AC3E}">
        <p14:creationId xmlns:p14="http://schemas.microsoft.com/office/powerpoint/2010/main" val="1797725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13</a:t>
            </a:fld>
            <a:endParaRPr lang="nl-NL"/>
          </a:p>
        </p:txBody>
      </p:sp>
    </p:spTree>
    <p:extLst>
      <p:ext uri="{BB962C8B-B14F-4D97-AF65-F5344CB8AC3E}">
        <p14:creationId xmlns:p14="http://schemas.microsoft.com/office/powerpoint/2010/main" val="106424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14</a:t>
            </a:fld>
            <a:endParaRPr lang="nl-NL"/>
          </a:p>
        </p:txBody>
      </p:sp>
    </p:spTree>
    <p:extLst>
      <p:ext uri="{BB962C8B-B14F-4D97-AF65-F5344CB8AC3E}">
        <p14:creationId xmlns:p14="http://schemas.microsoft.com/office/powerpoint/2010/main" val="2926659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15</a:t>
            </a:fld>
            <a:endParaRPr lang="nl-NL"/>
          </a:p>
        </p:txBody>
      </p:sp>
    </p:spTree>
    <p:extLst>
      <p:ext uri="{BB962C8B-B14F-4D97-AF65-F5344CB8AC3E}">
        <p14:creationId xmlns:p14="http://schemas.microsoft.com/office/powerpoint/2010/main" val="3303523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16</a:t>
            </a:fld>
            <a:endParaRPr lang="nl-NL"/>
          </a:p>
        </p:txBody>
      </p:sp>
    </p:spTree>
    <p:extLst>
      <p:ext uri="{BB962C8B-B14F-4D97-AF65-F5344CB8AC3E}">
        <p14:creationId xmlns:p14="http://schemas.microsoft.com/office/powerpoint/2010/main" val="462339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17</a:t>
            </a:fld>
            <a:endParaRPr lang="nl-NL"/>
          </a:p>
        </p:txBody>
      </p:sp>
    </p:spTree>
    <p:extLst>
      <p:ext uri="{BB962C8B-B14F-4D97-AF65-F5344CB8AC3E}">
        <p14:creationId xmlns:p14="http://schemas.microsoft.com/office/powerpoint/2010/main" val="46613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a:p>
            <a:endParaRPr lang="nl-NL"/>
          </a:p>
        </p:txBody>
      </p:sp>
      <p:sp>
        <p:nvSpPr>
          <p:cNvPr id="4" name="Tijdelijke aanduiding voor dianummer 3"/>
          <p:cNvSpPr>
            <a:spLocks noGrp="1"/>
          </p:cNvSpPr>
          <p:nvPr>
            <p:ph type="sldNum" sz="quarter" idx="5"/>
          </p:nvPr>
        </p:nvSpPr>
        <p:spPr/>
        <p:txBody>
          <a:bodyPr/>
          <a:lstStyle/>
          <a:p>
            <a:fld id="{6FDDAC18-1C75-48E1-BC6C-D48E651518BC}" type="slidenum">
              <a:rPr lang="nl-NL" smtClean="0"/>
              <a:t>2</a:t>
            </a:fld>
            <a:endParaRPr lang="nl-NL"/>
          </a:p>
        </p:txBody>
      </p:sp>
    </p:spTree>
    <p:extLst>
      <p:ext uri="{BB962C8B-B14F-4D97-AF65-F5344CB8AC3E}">
        <p14:creationId xmlns:p14="http://schemas.microsoft.com/office/powerpoint/2010/main" val="4230544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4</a:t>
            </a:fld>
            <a:endParaRPr lang="nl-NL"/>
          </a:p>
        </p:txBody>
      </p:sp>
    </p:spTree>
    <p:extLst>
      <p:ext uri="{BB962C8B-B14F-4D97-AF65-F5344CB8AC3E}">
        <p14:creationId xmlns:p14="http://schemas.microsoft.com/office/powerpoint/2010/main" val="276991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5</a:t>
            </a:fld>
            <a:endParaRPr lang="nl-NL"/>
          </a:p>
        </p:txBody>
      </p:sp>
    </p:spTree>
    <p:extLst>
      <p:ext uri="{BB962C8B-B14F-4D97-AF65-F5344CB8AC3E}">
        <p14:creationId xmlns:p14="http://schemas.microsoft.com/office/powerpoint/2010/main" val="2749952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6</a:t>
            </a:fld>
            <a:endParaRPr lang="nl-NL"/>
          </a:p>
        </p:txBody>
      </p:sp>
    </p:spTree>
    <p:extLst>
      <p:ext uri="{BB962C8B-B14F-4D97-AF65-F5344CB8AC3E}">
        <p14:creationId xmlns:p14="http://schemas.microsoft.com/office/powerpoint/2010/main" val="645477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7</a:t>
            </a:fld>
            <a:endParaRPr lang="nl-NL"/>
          </a:p>
        </p:txBody>
      </p:sp>
    </p:spTree>
    <p:extLst>
      <p:ext uri="{BB962C8B-B14F-4D97-AF65-F5344CB8AC3E}">
        <p14:creationId xmlns:p14="http://schemas.microsoft.com/office/powerpoint/2010/main" val="2195529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8</a:t>
            </a:fld>
            <a:endParaRPr lang="nl-NL"/>
          </a:p>
        </p:txBody>
      </p:sp>
    </p:spTree>
    <p:extLst>
      <p:ext uri="{BB962C8B-B14F-4D97-AF65-F5344CB8AC3E}">
        <p14:creationId xmlns:p14="http://schemas.microsoft.com/office/powerpoint/2010/main" val="284798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9</a:t>
            </a:fld>
            <a:endParaRPr lang="nl-NL"/>
          </a:p>
        </p:txBody>
      </p:sp>
    </p:spTree>
    <p:extLst>
      <p:ext uri="{BB962C8B-B14F-4D97-AF65-F5344CB8AC3E}">
        <p14:creationId xmlns:p14="http://schemas.microsoft.com/office/powerpoint/2010/main" val="676442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10</a:t>
            </a:fld>
            <a:endParaRPr lang="nl-NL"/>
          </a:p>
        </p:txBody>
      </p:sp>
    </p:spTree>
    <p:extLst>
      <p:ext uri="{BB962C8B-B14F-4D97-AF65-F5344CB8AC3E}">
        <p14:creationId xmlns:p14="http://schemas.microsoft.com/office/powerpoint/2010/main" val="115062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7" name="Tijdelijke aanduiding voor afbeelding 5">
            <a:extLst>
              <a:ext uri="{FF2B5EF4-FFF2-40B4-BE49-F238E27FC236}">
                <a16:creationId xmlns:a16="http://schemas.microsoft.com/office/drawing/2014/main" id="{DD8991B6-1845-0E45-8F17-FA1DD9CC607B}"/>
              </a:ext>
            </a:extLst>
          </p:cNvPr>
          <p:cNvSpPr>
            <a:spLocks noGrp="1"/>
          </p:cNvSpPr>
          <p:nvPr>
            <p:ph type="pic" sz="quarter" idx="10"/>
          </p:nvPr>
        </p:nvSpPr>
        <p:spPr>
          <a:xfrm>
            <a:off x="1" y="1275163"/>
            <a:ext cx="9144000" cy="3240881"/>
          </a:xfrm>
          <a:solidFill>
            <a:schemeClr val="bg2"/>
          </a:solidFill>
        </p:spPr>
        <p:txBody>
          <a:bodyPr rtlCol="0">
            <a:noAutofit/>
          </a:bodyPr>
          <a:lstStyle>
            <a:lvl1pPr marL="0" indent="0">
              <a:buFontTx/>
              <a:buNone/>
              <a:defRPr>
                <a:noFill/>
              </a:defRPr>
            </a:lvl1pPr>
          </a:lstStyle>
          <a:p>
            <a:pPr lvl="0"/>
            <a:endParaRPr lang="en-GB" noProof="0"/>
          </a:p>
        </p:txBody>
      </p:sp>
      <p:sp>
        <p:nvSpPr>
          <p:cNvPr id="14" name="Titel 1">
            <a:extLst>
              <a:ext uri="{FF2B5EF4-FFF2-40B4-BE49-F238E27FC236}">
                <a16:creationId xmlns:a16="http://schemas.microsoft.com/office/drawing/2014/main" id="{3D144CCD-407F-0C45-8090-0C381B574B52}"/>
              </a:ext>
            </a:extLst>
          </p:cNvPr>
          <p:cNvSpPr>
            <a:spLocks noGrp="1"/>
          </p:cNvSpPr>
          <p:nvPr>
            <p:ph type="ctrTitle" hasCustomPrompt="1"/>
          </p:nvPr>
        </p:nvSpPr>
        <p:spPr>
          <a:xfrm>
            <a:off x="791767" y="1845812"/>
            <a:ext cx="4725590" cy="725941"/>
          </a:xfrm>
          <a:solidFill>
            <a:srgbClr val="0070C0"/>
          </a:solidFill>
        </p:spPr>
        <p:txBody>
          <a:bodyPr wrap="square" lIns="144000" tIns="72000" rIns="72000" bIns="144000" anchor="b" anchorCtr="0">
            <a:spAutoFit/>
          </a:bodyPr>
          <a:lstStyle>
            <a:lvl1pPr marL="0" indent="0" algn="l">
              <a:lnSpc>
                <a:spcPct val="100000"/>
              </a:lnSpc>
              <a:tabLst/>
              <a:defRPr sz="3300">
                <a:solidFill>
                  <a:schemeClr val="bg1"/>
                </a:solidFill>
              </a:defRPr>
            </a:lvl1pPr>
          </a:lstStyle>
          <a:p>
            <a:r>
              <a:rPr lang="nl-NL"/>
              <a:t>Klik om stijl te bewerken   </a:t>
            </a:r>
          </a:p>
        </p:txBody>
      </p:sp>
      <p:sp>
        <p:nvSpPr>
          <p:cNvPr id="15" name="Ondertitel 2">
            <a:extLst>
              <a:ext uri="{FF2B5EF4-FFF2-40B4-BE49-F238E27FC236}">
                <a16:creationId xmlns:a16="http://schemas.microsoft.com/office/drawing/2014/main" id="{BB6A66AC-E334-B24D-8575-051C07EA15A1}"/>
              </a:ext>
            </a:extLst>
          </p:cNvPr>
          <p:cNvSpPr>
            <a:spLocks noGrp="1"/>
          </p:cNvSpPr>
          <p:nvPr>
            <p:ph type="subTitle" idx="1"/>
          </p:nvPr>
        </p:nvSpPr>
        <p:spPr>
          <a:xfrm>
            <a:off x="791769" y="3219452"/>
            <a:ext cx="5670947" cy="648891"/>
          </a:xfrm>
        </p:spPr>
        <p:txBody>
          <a:bodyPr/>
          <a:lstStyle>
            <a:lvl1pPr marL="0" indent="0" algn="l">
              <a:lnSpc>
                <a:spcPct val="100000"/>
              </a:lnSpc>
              <a:buNone/>
              <a:defRPr sz="1800">
                <a:solidFill>
                  <a:srgbClr val="17000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nl-NL"/>
              <a:t>Klikken om de ondertitelstijl van het model te bewerken</a:t>
            </a:r>
          </a:p>
        </p:txBody>
      </p:sp>
      <p:pic>
        <p:nvPicPr>
          <p:cNvPr id="10" name="Afbeelding 9">
            <a:extLst>
              <a:ext uri="{FF2B5EF4-FFF2-40B4-BE49-F238E27FC236}">
                <a16:creationId xmlns:a16="http://schemas.microsoft.com/office/drawing/2014/main" id="{70F6993F-99D7-1446-A07D-3713D5A9B0F2}"/>
              </a:ext>
            </a:extLst>
          </p:cNvPr>
          <p:cNvPicPr>
            <a:picLocks noChangeAspect="1"/>
          </p:cNvPicPr>
          <p:nvPr userDrawn="1"/>
        </p:nvPicPr>
        <p:blipFill>
          <a:blip r:embed="rId2"/>
          <a:stretch>
            <a:fillRect/>
          </a:stretch>
        </p:blipFill>
        <p:spPr>
          <a:xfrm>
            <a:off x="6343187" y="302258"/>
            <a:ext cx="2423127" cy="751293"/>
          </a:xfrm>
          <a:prstGeom prst="rect">
            <a:avLst/>
          </a:prstGeom>
          <a:solidFill>
            <a:schemeClr val="bg1"/>
          </a:solidFill>
        </p:spPr>
      </p:pic>
      <p:pic>
        <p:nvPicPr>
          <p:cNvPr id="5" name="Afbeelding 4">
            <a:extLst>
              <a:ext uri="{FF2B5EF4-FFF2-40B4-BE49-F238E27FC236}">
                <a16:creationId xmlns:a16="http://schemas.microsoft.com/office/drawing/2014/main" id="{0584CDFA-FA6B-FF43-8DB5-8E0EB6C29C57}"/>
              </a:ext>
            </a:extLst>
          </p:cNvPr>
          <p:cNvPicPr>
            <a:picLocks noChangeAspect="1"/>
          </p:cNvPicPr>
          <p:nvPr userDrawn="1"/>
        </p:nvPicPr>
        <p:blipFill>
          <a:blip r:embed="rId3"/>
          <a:stretch>
            <a:fillRect/>
          </a:stretch>
        </p:blipFill>
        <p:spPr>
          <a:xfrm>
            <a:off x="6343447" y="4583197"/>
            <a:ext cx="1747009" cy="510608"/>
          </a:xfrm>
          <a:prstGeom prst="rect">
            <a:avLst/>
          </a:prstGeom>
        </p:spPr>
      </p:pic>
      <p:sp>
        <p:nvSpPr>
          <p:cNvPr id="8" name="Tijdelijke aanduiding voor datum 3">
            <a:extLst>
              <a:ext uri="{FF2B5EF4-FFF2-40B4-BE49-F238E27FC236}">
                <a16:creationId xmlns:a16="http://schemas.microsoft.com/office/drawing/2014/main" id="{4BE1683B-8DFD-A743-A0D2-CCFCEEC4D3D7}"/>
              </a:ext>
            </a:extLst>
          </p:cNvPr>
          <p:cNvSpPr>
            <a:spLocks noGrp="1"/>
          </p:cNvSpPr>
          <p:nvPr>
            <p:ph type="dt" sz="half" idx="2"/>
          </p:nvPr>
        </p:nvSpPr>
        <p:spPr>
          <a:xfrm>
            <a:off x="791769" y="3868341"/>
            <a:ext cx="5670947" cy="647700"/>
          </a:xfrm>
          <a:prstGeom prst="rect">
            <a:avLst/>
          </a:prstGeom>
        </p:spPr>
        <p:txBody>
          <a:bodyPr vert="horz" lIns="0" tIns="0" rIns="0" bIns="0" rtlCol="0" anchor="ctr"/>
          <a:lstStyle>
            <a:lvl1pPr algn="l">
              <a:defRPr sz="1800" b="0" i="0" baseline="0">
                <a:solidFill>
                  <a:srgbClr val="170000"/>
                </a:solidFill>
                <a:latin typeface="Calibri" panose="020F0502020204030204" pitchFamily="34" charset="0"/>
                <a:cs typeface="Calibri" panose="020F0502020204030204" pitchFamily="34" charset="0"/>
              </a:defRPr>
            </a:lvl1pPr>
          </a:lstStyle>
          <a:p>
            <a:r>
              <a:rPr lang="nl-NL"/>
              <a:t>23 november 2020</a:t>
            </a:r>
          </a:p>
        </p:txBody>
      </p:sp>
    </p:spTree>
    <p:extLst>
      <p:ext uri="{BB962C8B-B14F-4D97-AF65-F5344CB8AC3E}">
        <p14:creationId xmlns:p14="http://schemas.microsoft.com/office/powerpoint/2010/main" val="165800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 1 kol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40292E-65D0-0644-9CF1-3D05EEDCB3BB}"/>
              </a:ext>
            </a:extLst>
          </p:cNvPr>
          <p:cNvSpPr>
            <a:spLocks noGrp="1"/>
          </p:cNvSpPr>
          <p:nvPr>
            <p:ph type="title"/>
          </p:nvPr>
        </p:nvSpPr>
        <p:spPr>
          <a:xfrm>
            <a:off x="791769" y="627461"/>
            <a:ext cx="6615112" cy="647700"/>
          </a:xfrm>
        </p:spPr>
        <p:txBody>
          <a:bodyPr/>
          <a:lstStyle>
            <a:lvl1pPr>
              <a:defRPr baseline="0">
                <a:solidFill>
                  <a:schemeClr val="tx1"/>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F8AC13D3-6F7D-DE45-8F9C-F09DF7CA9E87}"/>
              </a:ext>
            </a:extLst>
          </p:cNvPr>
          <p:cNvSpPr>
            <a:spLocks noGrp="1"/>
          </p:cNvSpPr>
          <p:nvPr>
            <p:ph idx="1"/>
          </p:nvPr>
        </p:nvSpPr>
        <p:spPr>
          <a:xfrm>
            <a:off x="791769" y="1275163"/>
            <a:ext cx="6615112" cy="324088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37A1BBF-E321-1C4A-A696-079647603657}"/>
              </a:ext>
            </a:extLst>
          </p:cNvPr>
          <p:cNvSpPr>
            <a:spLocks noGrp="1"/>
          </p:cNvSpPr>
          <p:nvPr>
            <p:ph type="dt" sz="half" idx="10"/>
          </p:nvPr>
        </p:nvSpPr>
        <p:spPr/>
        <p:txBody>
          <a:bodyPr/>
          <a:lstStyle/>
          <a:p>
            <a:r>
              <a:rPr lang="nl-NL"/>
              <a:t>23 november 2020</a:t>
            </a:r>
          </a:p>
        </p:txBody>
      </p:sp>
      <p:sp>
        <p:nvSpPr>
          <p:cNvPr id="5" name="Tijdelijke aanduiding voor voettekst 4">
            <a:extLst>
              <a:ext uri="{FF2B5EF4-FFF2-40B4-BE49-F238E27FC236}">
                <a16:creationId xmlns:a16="http://schemas.microsoft.com/office/drawing/2014/main" id="{FF5E256D-6A95-E546-A90B-0378F6503C15}"/>
              </a:ext>
            </a:extLst>
          </p:cNvPr>
          <p:cNvSpPr>
            <a:spLocks noGrp="1"/>
          </p:cNvSpPr>
          <p:nvPr>
            <p:ph type="ftr" sz="quarter" idx="11"/>
          </p:nvPr>
        </p:nvSpPr>
        <p:spPr/>
        <p:txBody>
          <a:bodyPr/>
          <a:lstStyle/>
          <a:p>
            <a:pPr algn="l"/>
            <a:endParaRPr lang="nl-NL"/>
          </a:p>
        </p:txBody>
      </p:sp>
      <p:sp>
        <p:nvSpPr>
          <p:cNvPr id="6" name="Tijdelijke aanduiding voor dianummer 5">
            <a:extLst>
              <a:ext uri="{FF2B5EF4-FFF2-40B4-BE49-F238E27FC236}">
                <a16:creationId xmlns:a16="http://schemas.microsoft.com/office/drawing/2014/main" id="{00E74F7B-0A72-F24E-A783-9DA029DA24F4}"/>
              </a:ext>
            </a:extLst>
          </p:cNvPr>
          <p:cNvSpPr>
            <a:spLocks noGrp="1"/>
          </p:cNvSpPr>
          <p:nvPr>
            <p:ph type="sldNum" sz="quarter" idx="12"/>
          </p:nvPr>
        </p:nvSpPr>
        <p:spPr/>
        <p:txBody>
          <a:bodyPr/>
          <a:lstStyle/>
          <a:p>
            <a:fld id="{D673B436-E1E6-9A4F-9770-556D9C186C90}" type="slidenum">
              <a:rPr lang="nl-NL" smtClean="0"/>
              <a:t>‹nr.›</a:t>
            </a:fld>
            <a:endParaRPr lang="nl-NL"/>
          </a:p>
        </p:txBody>
      </p:sp>
      <p:pic>
        <p:nvPicPr>
          <p:cNvPr id="7" name="Afbeelding 6">
            <a:extLst>
              <a:ext uri="{FF2B5EF4-FFF2-40B4-BE49-F238E27FC236}">
                <a16:creationId xmlns:a16="http://schemas.microsoft.com/office/drawing/2014/main" id="{8D1BC882-034D-754E-ADE6-90AEDB04B6A9}"/>
              </a:ext>
            </a:extLst>
          </p:cNvPr>
          <p:cNvPicPr>
            <a:picLocks noChangeAspect="1"/>
          </p:cNvPicPr>
          <p:nvPr userDrawn="1"/>
        </p:nvPicPr>
        <p:blipFill>
          <a:blip r:embed="rId2"/>
          <a:stretch>
            <a:fillRect/>
          </a:stretch>
        </p:blipFill>
        <p:spPr>
          <a:xfrm>
            <a:off x="7111450" y="59634"/>
            <a:ext cx="1746803" cy="543648"/>
          </a:xfrm>
          <a:prstGeom prst="rect">
            <a:avLst/>
          </a:prstGeom>
        </p:spPr>
      </p:pic>
      <p:pic>
        <p:nvPicPr>
          <p:cNvPr id="9" name="Afbeelding 8">
            <a:extLst>
              <a:ext uri="{FF2B5EF4-FFF2-40B4-BE49-F238E27FC236}">
                <a16:creationId xmlns:a16="http://schemas.microsoft.com/office/drawing/2014/main" id="{5BF1538C-1A66-3E40-B7A6-8168DE69B486}"/>
              </a:ext>
            </a:extLst>
          </p:cNvPr>
          <p:cNvPicPr>
            <a:picLocks noChangeAspect="1"/>
          </p:cNvPicPr>
          <p:nvPr userDrawn="1"/>
        </p:nvPicPr>
        <p:blipFill>
          <a:blip r:embed="rId3"/>
          <a:stretch>
            <a:fillRect/>
          </a:stretch>
        </p:blipFill>
        <p:spPr>
          <a:xfrm>
            <a:off x="7103998" y="4797887"/>
            <a:ext cx="1259009" cy="367977"/>
          </a:xfrm>
          <a:prstGeom prst="rect">
            <a:avLst/>
          </a:prstGeom>
        </p:spPr>
      </p:pic>
    </p:spTree>
    <p:extLst>
      <p:ext uri="{BB962C8B-B14F-4D97-AF65-F5344CB8AC3E}">
        <p14:creationId xmlns:p14="http://schemas.microsoft.com/office/powerpoint/2010/main" val="288668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kolommen teks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A96D8E4-9960-724D-830C-3D9B8164CC99}"/>
              </a:ext>
            </a:extLst>
          </p:cNvPr>
          <p:cNvSpPr>
            <a:spLocks noGrp="1"/>
          </p:cNvSpPr>
          <p:nvPr>
            <p:ph sz="half" idx="1"/>
          </p:nvPr>
        </p:nvSpPr>
        <p:spPr>
          <a:xfrm>
            <a:off x="791769" y="1275160"/>
            <a:ext cx="7560469" cy="3240882"/>
          </a:xfrm>
        </p:spPr>
        <p:txBody>
          <a:bodyPr wrap="square" numCol="2" spcCol="360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9EB8A04-04AA-0344-89C0-2728D0E377D5}"/>
              </a:ext>
            </a:extLst>
          </p:cNvPr>
          <p:cNvSpPr>
            <a:spLocks noGrp="1"/>
          </p:cNvSpPr>
          <p:nvPr>
            <p:ph type="dt" sz="half" idx="10"/>
          </p:nvPr>
        </p:nvSpPr>
        <p:spPr/>
        <p:txBody>
          <a:bodyPr/>
          <a:lstStyle/>
          <a:p>
            <a:r>
              <a:rPr lang="nl-NL"/>
              <a:t>23 november 2020</a:t>
            </a:r>
          </a:p>
        </p:txBody>
      </p:sp>
      <p:sp>
        <p:nvSpPr>
          <p:cNvPr id="6" name="Tijdelijke aanduiding voor voettekst 5">
            <a:extLst>
              <a:ext uri="{FF2B5EF4-FFF2-40B4-BE49-F238E27FC236}">
                <a16:creationId xmlns:a16="http://schemas.microsoft.com/office/drawing/2014/main" id="{ED62EC47-1C6D-6A42-9A8D-2D5A19B4F6F1}"/>
              </a:ext>
            </a:extLst>
          </p:cNvPr>
          <p:cNvSpPr>
            <a:spLocks noGrp="1"/>
          </p:cNvSpPr>
          <p:nvPr>
            <p:ph type="ftr" sz="quarter" idx="11"/>
          </p:nvPr>
        </p:nvSpPr>
        <p:spPr/>
        <p:txBody>
          <a:bodyPr/>
          <a:lstStyle/>
          <a:p>
            <a:pPr algn="l"/>
            <a:endParaRPr lang="nl-NL"/>
          </a:p>
        </p:txBody>
      </p:sp>
      <p:sp>
        <p:nvSpPr>
          <p:cNvPr id="7" name="Tijdelijke aanduiding voor dianummer 6">
            <a:extLst>
              <a:ext uri="{FF2B5EF4-FFF2-40B4-BE49-F238E27FC236}">
                <a16:creationId xmlns:a16="http://schemas.microsoft.com/office/drawing/2014/main" id="{015018D7-AC08-C54D-8A37-9AC993382112}"/>
              </a:ext>
            </a:extLst>
          </p:cNvPr>
          <p:cNvSpPr>
            <a:spLocks noGrp="1"/>
          </p:cNvSpPr>
          <p:nvPr>
            <p:ph type="sldNum" sz="quarter" idx="12"/>
          </p:nvPr>
        </p:nvSpPr>
        <p:spPr/>
        <p:txBody>
          <a:bodyPr/>
          <a:lstStyle/>
          <a:p>
            <a:fld id="{D673B436-E1E6-9A4F-9770-556D9C186C90}" type="slidenum">
              <a:rPr lang="nl-NL" smtClean="0"/>
              <a:pPr/>
              <a:t>‹nr.›</a:t>
            </a:fld>
            <a:endParaRPr lang="nl-NL"/>
          </a:p>
        </p:txBody>
      </p:sp>
      <p:sp>
        <p:nvSpPr>
          <p:cNvPr id="11" name="Titel 1">
            <a:extLst>
              <a:ext uri="{FF2B5EF4-FFF2-40B4-BE49-F238E27FC236}">
                <a16:creationId xmlns:a16="http://schemas.microsoft.com/office/drawing/2014/main" id="{6B7A29CD-143B-1141-BCAF-5E567D1A2637}"/>
              </a:ext>
            </a:extLst>
          </p:cNvPr>
          <p:cNvSpPr>
            <a:spLocks noGrp="1"/>
          </p:cNvSpPr>
          <p:nvPr>
            <p:ph type="title"/>
          </p:nvPr>
        </p:nvSpPr>
        <p:spPr>
          <a:xfrm>
            <a:off x="791770" y="627461"/>
            <a:ext cx="6615113" cy="647700"/>
          </a:xfrm>
        </p:spPr>
        <p:txBody>
          <a:bodyPr/>
          <a:lstStyle>
            <a:lvl1pPr>
              <a:defRPr baseline="0">
                <a:solidFill>
                  <a:schemeClr val="tx1"/>
                </a:solidFill>
              </a:defRPr>
            </a:lvl1pPr>
          </a:lstStyle>
          <a:p>
            <a:r>
              <a:rPr lang="nl-NL"/>
              <a:t>Klik om stijl te bewerken</a:t>
            </a:r>
          </a:p>
        </p:txBody>
      </p:sp>
      <p:pic>
        <p:nvPicPr>
          <p:cNvPr id="8" name="Afbeelding 7">
            <a:extLst>
              <a:ext uri="{FF2B5EF4-FFF2-40B4-BE49-F238E27FC236}">
                <a16:creationId xmlns:a16="http://schemas.microsoft.com/office/drawing/2014/main" id="{5A52F179-0D0D-0D43-ABA6-FDDB4155E2E0}"/>
              </a:ext>
            </a:extLst>
          </p:cNvPr>
          <p:cNvPicPr>
            <a:picLocks noChangeAspect="1"/>
          </p:cNvPicPr>
          <p:nvPr userDrawn="1"/>
        </p:nvPicPr>
        <p:blipFill>
          <a:blip r:embed="rId2"/>
          <a:stretch>
            <a:fillRect/>
          </a:stretch>
        </p:blipFill>
        <p:spPr>
          <a:xfrm>
            <a:off x="7111450" y="59634"/>
            <a:ext cx="1746803" cy="543648"/>
          </a:xfrm>
          <a:prstGeom prst="rect">
            <a:avLst/>
          </a:prstGeom>
        </p:spPr>
      </p:pic>
      <p:pic>
        <p:nvPicPr>
          <p:cNvPr id="9" name="Afbeelding 8">
            <a:extLst>
              <a:ext uri="{FF2B5EF4-FFF2-40B4-BE49-F238E27FC236}">
                <a16:creationId xmlns:a16="http://schemas.microsoft.com/office/drawing/2014/main" id="{B1914FC3-C501-E840-AF19-5690FC45D142}"/>
              </a:ext>
            </a:extLst>
          </p:cNvPr>
          <p:cNvPicPr>
            <a:picLocks noChangeAspect="1"/>
          </p:cNvPicPr>
          <p:nvPr userDrawn="1"/>
        </p:nvPicPr>
        <p:blipFill>
          <a:blip r:embed="rId3"/>
          <a:stretch>
            <a:fillRect/>
          </a:stretch>
        </p:blipFill>
        <p:spPr>
          <a:xfrm>
            <a:off x="7103998" y="4797887"/>
            <a:ext cx="1259009" cy="367977"/>
          </a:xfrm>
          <a:prstGeom prst="rect">
            <a:avLst/>
          </a:prstGeom>
        </p:spPr>
      </p:pic>
    </p:spTree>
    <p:extLst>
      <p:ext uri="{BB962C8B-B14F-4D97-AF65-F5344CB8AC3E}">
        <p14:creationId xmlns:p14="http://schemas.microsoft.com/office/powerpoint/2010/main" val="59556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htergrond kleur met titel">
    <p:spTree>
      <p:nvGrpSpPr>
        <p:cNvPr id="1" name=""/>
        <p:cNvGrpSpPr/>
        <p:nvPr/>
      </p:nvGrpSpPr>
      <p:grpSpPr>
        <a:xfrm>
          <a:off x="0" y="0"/>
          <a:ext cx="0" cy="0"/>
          <a:chOff x="0" y="0"/>
          <a:chExt cx="0" cy="0"/>
        </a:xfrm>
      </p:grpSpPr>
      <p:sp>
        <p:nvSpPr>
          <p:cNvPr id="8" name="Tijdelijke aanduiding voor afbeelding 5">
            <a:extLst>
              <a:ext uri="{FF2B5EF4-FFF2-40B4-BE49-F238E27FC236}">
                <a16:creationId xmlns:a16="http://schemas.microsoft.com/office/drawing/2014/main" id="{DE03ED25-2065-9943-AB4A-FA7571C123F2}"/>
              </a:ext>
            </a:extLst>
          </p:cNvPr>
          <p:cNvSpPr>
            <a:spLocks noGrp="1"/>
          </p:cNvSpPr>
          <p:nvPr>
            <p:ph type="pic" sz="quarter" idx="13"/>
          </p:nvPr>
        </p:nvSpPr>
        <p:spPr>
          <a:xfrm>
            <a:off x="1" y="627463"/>
            <a:ext cx="9144000" cy="4212431"/>
          </a:xfrm>
          <a:solidFill>
            <a:schemeClr val="tx1"/>
          </a:solidFill>
        </p:spPr>
        <p:txBody>
          <a:bodyPr rtlCol="0">
            <a:noAutofit/>
          </a:bodyPr>
          <a:lstStyle>
            <a:lvl1pPr marL="0" indent="0">
              <a:buFontTx/>
              <a:buNone/>
              <a:defRPr>
                <a:noFill/>
              </a:defRPr>
            </a:lvl1pPr>
          </a:lstStyle>
          <a:p>
            <a:pPr lvl="0"/>
            <a:r>
              <a:rPr lang="nl-NL" noProof="0"/>
              <a:t>Klik op het pictogram als u een afbeelding wilt toevoegen</a:t>
            </a:r>
            <a:endParaRPr lang="en-GB" noProof="0"/>
          </a:p>
        </p:txBody>
      </p:sp>
      <p:sp>
        <p:nvSpPr>
          <p:cNvPr id="2" name="Titel 1">
            <a:extLst>
              <a:ext uri="{FF2B5EF4-FFF2-40B4-BE49-F238E27FC236}">
                <a16:creationId xmlns:a16="http://schemas.microsoft.com/office/drawing/2014/main" id="{E7E34790-1942-3440-A977-B32ABDCDC01E}"/>
              </a:ext>
            </a:extLst>
          </p:cNvPr>
          <p:cNvSpPr>
            <a:spLocks noGrp="1"/>
          </p:cNvSpPr>
          <p:nvPr>
            <p:ph type="title"/>
          </p:nvPr>
        </p:nvSpPr>
        <p:spPr>
          <a:xfrm>
            <a:off x="791173" y="1275163"/>
            <a:ext cx="5670947" cy="2593181"/>
          </a:xfrm>
        </p:spPr>
        <p:txBody>
          <a:bodyPr anchor="t" anchorCtr="0"/>
          <a:lstStyle>
            <a:lvl1pPr>
              <a:defRPr sz="3000" baseline="0">
                <a:solidFill>
                  <a:schemeClr val="bg1"/>
                </a:solidFill>
              </a:defRPr>
            </a:lvl1pPr>
          </a:lstStyle>
          <a:p>
            <a:r>
              <a:rPr lang="nl-NL"/>
              <a:t>Klik om stijl te bewerken</a:t>
            </a:r>
          </a:p>
        </p:txBody>
      </p:sp>
      <p:sp>
        <p:nvSpPr>
          <p:cNvPr id="4" name="Tijdelijke aanduiding voor datum 3">
            <a:extLst>
              <a:ext uri="{FF2B5EF4-FFF2-40B4-BE49-F238E27FC236}">
                <a16:creationId xmlns:a16="http://schemas.microsoft.com/office/drawing/2014/main" id="{BB3A8A84-BF9E-E947-B892-AA977CA099B2}"/>
              </a:ext>
            </a:extLst>
          </p:cNvPr>
          <p:cNvSpPr>
            <a:spLocks noGrp="1"/>
          </p:cNvSpPr>
          <p:nvPr>
            <p:ph type="dt" sz="half" idx="10"/>
          </p:nvPr>
        </p:nvSpPr>
        <p:spPr/>
        <p:txBody>
          <a:bodyPr/>
          <a:lstStyle/>
          <a:p>
            <a:r>
              <a:rPr lang="nl-NL"/>
              <a:t>23 november 2020</a:t>
            </a:r>
          </a:p>
        </p:txBody>
      </p:sp>
      <p:sp>
        <p:nvSpPr>
          <p:cNvPr id="5" name="Tijdelijke aanduiding voor voettekst 4">
            <a:extLst>
              <a:ext uri="{FF2B5EF4-FFF2-40B4-BE49-F238E27FC236}">
                <a16:creationId xmlns:a16="http://schemas.microsoft.com/office/drawing/2014/main" id="{1B60CC65-6D52-B846-B9CB-CE3CFD36E5C9}"/>
              </a:ext>
            </a:extLst>
          </p:cNvPr>
          <p:cNvSpPr>
            <a:spLocks noGrp="1"/>
          </p:cNvSpPr>
          <p:nvPr>
            <p:ph type="ftr" sz="quarter" idx="11"/>
          </p:nvPr>
        </p:nvSpPr>
        <p:spPr/>
        <p:txBody>
          <a:bodyPr/>
          <a:lstStyle/>
          <a:p>
            <a:pPr algn="l"/>
            <a:endParaRPr lang="nl-NL"/>
          </a:p>
        </p:txBody>
      </p:sp>
      <p:sp>
        <p:nvSpPr>
          <p:cNvPr id="6" name="Tijdelijke aanduiding voor dianummer 5">
            <a:extLst>
              <a:ext uri="{FF2B5EF4-FFF2-40B4-BE49-F238E27FC236}">
                <a16:creationId xmlns:a16="http://schemas.microsoft.com/office/drawing/2014/main" id="{F31CF44B-A634-3F4C-95CF-6BB7B5DBA1C3}"/>
              </a:ext>
            </a:extLst>
          </p:cNvPr>
          <p:cNvSpPr>
            <a:spLocks noGrp="1"/>
          </p:cNvSpPr>
          <p:nvPr>
            <p:ph type="sldNum" sz="quarter" idx="12"/>
          </p:nvPr>
        </p:nvSpPr>
        <p:spPr/>
        <p:txBody>
          <a:bodyPr/>
          <a:lstStyle/>
          <a:p>
            <a:fld id="{D673B436-E1E6-9A4F-9770-556D9C186C90}" type="slidenum">
              <a:rPr lang="nl-NL" smtClean="0"/>
              <a:t>‹nr.›</a:t>
            </a:fld>
            <a:endParaRPr lang="nl-NL"/>
          </a:p>
        </p:txBody>
      </p:sp>
      <p:pic>
        <p:nvPicPr>
          <p:cNvPr id="10" name="Afbeelding 9">
            <a:extLst>
              <a:ext uri="{FF2B5EF4-FFF2-40B4-BE49-F238E27FC236}">
                <a16:creationId xmlns:a16="http://schemas.microsoft.com/office/drawing/2014/main" id="{E3D200A5-9EEC-CB43-9B0B-91AE6BD0F160}"/>
              </a:ext>
            </a:extLst>
          </p:cNvPr>
          <p:cNvPicPr>
            <a:picLocks noChangeAspect="1"/>
          </p:cNvPicPr>
          <p:nvPr userDrawn="1"/>
        </p:nvPicPr>
        <p:blipFill>
          <a:blip r:embed="rId2"/>
          <a:stretch>
            <a:fillRect/>
          </a:stretch>
        </p:blipFill>
        <p:spPr>
          <a:xfrm>
            <a:off x="7111450" y="59634"/>
            <a:ext cx="1746803" cy="543648"/>
          </a:xfrm>
          <a:prstGeom prst="rect">
            <a:avLst/>
          </a:prstGeom>
        </p:spPr>
      </p:pic>
      <p:pic>
        <p:nvPicPr>
          <p:cNvPr id="11" name="Afbeelding 10">
            <a:extLst>
              <a:ext uri="{FF2B5EF4-FFF2-40B4-BE49-F238E27FC236}">
                <a16:creationId xmlns:a16="http://schemas.microsoft.com/office/drawing/2014/main" id="{3E2C1007-34DD-AE40-ABCD-A89CD8219C9E}"/>
              </a:ext>
            </a:extLst>
          </p:cNvPr>
          <p:cNvPicPr>
            <a:picLocks noChangeAspect="1"/>
          </p:cNvPicPr>
          <p:nvPr userDrawn="1"/>
        </p:nvPicPr>
        <p:blipFill>
          <a:blip r:embed="rId3"/>
          <a:stretch>
            <a:fillRect/>
          </a:stretch>
        </p:blipFill>
        <p:spPr>
          <a:xfrm>
            <a:off x="7103998" y="4797887"/>
            <a:ext cx="1259009" cy="367977"/>
          </a:xfrm>
          <a:prstGeom prst="rect">
            <a:avLst/>
          </a:prstGeom>
        </p:spPr>
      </p:pic>
    </p:spTree>
    <p:extLst>
      <p:ext uri="{BB962C8B-B14F-4D97-AF65-F5344CB8AC3E}">
        <p14:creationId xmlns:p14="http://schemas.microsoft.com/office/powerpoint/2010/main" val="85411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e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178E9A-64EC-4246-935A-872BB7917B2C}"/>
              </a:ext>
            </a:extLst>
          </p:cNvPr>
          <p:cNvSpPr>
            <a:spLocks noGrp="1"/>
          </p:cNvSpPr>
          <p:nvPr>
            <p:ph type="title"/>
          </p:nvPr>
        </p:nvSpPr>
        <p:spPr>
          <a:xfrm>
            <a:off x="791767" y="627461"/>
            <a:ext cx="3577500" cy="647700"/>
          </a:xfrm>
        </p:spPr>
        <p:txBody>
          <a:bodyPr tIns="54000"/>
          <a:lstStyle>
            <a:lvl1pPr>
              <a:lnSpc>
                <a:spcPts val="1800"/>
              </a:lnSpc>
              <a:defRPr sz="1800" baseline="0"/>
            </a:lvl1pPr>
          </a:lstStyle>
          <a:p>
            <a:r>
              <a:rPr lang="nl-NL"/>
              <a:t>Klik om stijl te bewerken</a:t>
            </a:r>
          </a:p>
        </p:txBody>
      </p:sp>
      <p:sp>
        <p:nvSpPr>
          <p:cNvPr id="3" name="Tijdelijke aanduiding voor inhoud 2">
            <a:extLst>
              <a:ext uri="{FF2B5EF4-FFF2-40B4-BE49-F238E27FC236}">
                <a16:creationId xmlns:a16="http://schemas.microsoft.com/office/drawing/2014/main" id="{BA96D8E4-9960-724D-830C-3D9B8164CC99}"/>
              </a:ext>
            </a:extLst>
          </p:cNvPr>
          <p:cNvSpPr>
            <a:spLocks noGrp="1"/>
          </p:cNvSpPr>
          <p:nvPr>
            <p:ph sz="half" idx="1"/>
          </p:nvPr>
        </p:nvSpPr>
        <p:spPr>
          <a:xfrm>
            <a:off x="791766" y="1275160"/>
            <a:ext cx="3577500" cy="32408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9EB8A04-04AA-0344-89C0-2728D0E377D5}"/>
              </a:ext>
            </a:extLst>
          </p:cNvPr>
          <p:cNvSpPr>
            <a:spLocks noGrp="1"/>
          </p:cNvSpPr>
          <p:nvPr>
            <p:ph type="dt" sz="half" idx="10"/>
          </p:nvPr>
        </p:nvSpPr>
        <p:spPr/>
        <p:txBody>
          <a:bodyPr/>
          <a:lstStyle/>
          <a:p>
            <a:r>
              <a:rPr lang="nl-NL"/>
              <a:t>23 november 2020</a:t>
            </a:r>
          </a:p>
        </p:txBody>
      </p:sp>
      <p:sp>
        <p:nvSpPr>
          <p:cNvPr id="6" name="Tijdelijke aanduiding voor voettekst 5">
            <a:extLst>
              <a:ext uri="{FF2B5EF4-FFF2-40B4-BE49-F238E27FC236}">
                <a16:creationId xmlns:a16="http://schemas.microsoft.com/office/drawing/2014/main" id="{ED62EC47-1C6D-6A42-9A8D-2D5A19B4F6F1}"/>
              </a:ext>
            </a:extLst>
          </p:cNvPr>
          <p:cNvSpPr>
            <a:spLocks noGrp="1"/>
          </p:cNvSpPr>
          <p:nvPr>
            <p:ph type="ftr" sz="quarter" idx="11"/>
          </p:nvPr>
        </p:nvSpPr>
        <p:spPr/>
        <p:txBody>
          <a:bodyPr/>
          <a:lstStyle/>
          <a:p>
            <a:pPr algn="l"/>
            <a:endParaRPr lang="nl-NL"/>
          </a:p>
        </p:txBody>
      </p:sp>
      <p:sp>
        <p:nvSpPr>
          <p:cNvPr id="7" name="Tijdelijke aanduiding voor dianummer 6">
            <a:extLst>
              <a:ext uri="{FF2B5EF4-FFF2-40B4-BE49-F238E27FC236}">
                <a16:creationId xmlns:a16="http://schemas.microsoft.com/office/drawing/2014/main" id="{015018D7-AC08-C54D-8A37-9AC993382112}"/>
              </a:ext>
            </a:extLst>
          </p:cNvPr>
          <p:cNvSpPr>
            <a:spLocks noGrp="1"/>
          </p:cNvSpPr>
          <p:nvPr>
            <p:ph type="sldNum" sz="quarter" idx="12"/>
          </p:nvPr>
        </p:nvSpPr>
        <p:spPr/>
        <p:txBody>
          <a:bodyPr/>
          <a:lstStyle/>
          <a:p>
            <a:fld id="{D673B436-E1E6-9A4F-9770-556D9C186C90}" type="slidenum">
              <a:rPr lang="nl-NL" smtClean="0"/>
              <a:pPr/>
              <a:t>‹nr.›</a:t>
            </a:fld>
            <a:endParaRPr lang="nl-NL"/>
          </a:p>
        </p:txBody>
      </p:sp>
      <p:sp>
        <p:nvSpPr>
          <p:cNvPr id="9" name="Tijdelijke aanduiding voor afbeelding 5">
            <a:extLst>
              <a:ext uri="{FF2B5EF4-FFF2-40B4-BE49-F238E27FC236}">
                <a16:creationId xmlns:a16="http://schemas.microsoft.com/office/drawing/2014/main" id="{913A4BED-BD3E-E44D-8C51-C7B6AEADD351}"/>
              </a:ext>
            </a:extLst>
          </p:cNvPr>
          <p:cNvSpPr>
            <a:spLocks noGrp="1"/>
          </p:cNvSpPr>
          <p:nvPr>
            <p:ph type="pic" sz="quarter" idx="13"/>
          </p:nvPr>
        </p:nvSpPr>
        <p:spPr>
          <a:xfrm>
            <a:off x="4572000" y="627463"/>
            <a:ext cx="4572000" cy="4212431"/>
          </a:xfrm>
          <a:solidFill>
            <a:schemeClr val="bg2"/>
          </a:solidFill>
        </p:spPr>
        <p:txBody>
          <a:bodyPr rtlCol="0">
            <a:noAutofit/>
          </a:bodyPr>
          <a:lstStyle>
            <a:lvl1pPr marL="0" indent="0">
              <a:buFontTx/>
              <a:buNone/>
              <a:defRPr>
                <a:noFill/>
              </a:defRPr>
            </a:lvl1pPr>
          </a:lstStyle>
          <a:p>
            <a:pPr lvl="0"/>
            <a:endParaRPr lang="en-GB" noProof="0"/>
          </a:p>
        </p:txBody>
      </p:sp>
      <p:pic>
        <p:nvPicPr>
          <p:cNvPr id="11" name="Afbeelding 10">
            <a:extLst>
              <a:ext uri="{FF2B5EF4-FFF2-40B4-BE49-F238E27FC236}">
                <a16:creationId xmlns:a16="http://schemas.microsoft.com/office/drawing/2014/main" id="{AEAF061D-8E3E-1646-8849-389DC12435AE}"/>
              </a:ext>
            </a:extLst>
          </p:cNvPr>
          <p:cNvPicPr>
            <a:picLocks noChangeAspect="1"/>
          </p:cNvPicPr>
          <p:nvPr userDrawn="1"/>
        </p:nvPicPr>
        <p:blipFill>
          <a:blip r:embed="rId2"/>
          <a:stretch>
            <a:fillRect/>
          </a:stretch>
        </p:blipFill>
        <p:spPr>
          <a:xfrm>
            <a:off x="7111450" y="59634"/>
            <a:ext cx="1746803" cy="543648"/>
          </a:xfrm>
          <a:prstGeom prst="rect">
            <a:avLst/>
          </a:prstGeom>
        </p:spPr>
      </p:pic>
      <p:pic>
        <p:nvPicPr>
          <p:cNvPr id="12" name="Afbeelding 11">
            <a:extLst>
              <a:ext uri="{FF2B5EF4-FFF2-40B4-BE49-F238E27FC236}">
                <a16:creationId xmlns:a16="http://schemas.microsoft.com/office/drawing/2014/main" id="{0AA0A03C-51B4-2D4D-A2C1-A723A696F16C}"/>
              </a:ext>
            </a:extLst>
          </p:cNvPr>
          <p:cNvPicPr>
            <a:picLocks noChangeAspect="1"/>
          </p:cNvPicPr>
          <p:nvPr userDrawn="1"/>
        </p:nvPicPr>
        <p:blipFill>
          <a:blip r:embed="rId3"/>
          <a:stretch>
            <a:fillRect/>
          </a:stretch>
        </p:blipFill>
        <p:spPr>
          <a:xfrm>
            <a:off x="7103998" y="4797887"/>
            <a:ext cx="1259009" cy="367977"/>
          </a:xfrm>
          <a:prstGeom prst="rect">
            <a:avLst/>
          </a:prstGeom>
        </p:spPr>
      </p:pic>
    </p:spTree>
    <p:extLst>
      <p:ext uri="{BB962C8B-B14F-4D97-AF65-F5344CB8AC3E}">
        <p14:creationId xmlns:p14="http://schemas.microsoft.com/office/powerpoint/2010/main" val="396660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eld link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AA6C15FD-9CCB-984C-9858-5C99A29E829F}"/>
              </a:ext>
            </a:extLst>
          </p:cNvPr>
          <p:cNvSpPr>
            <a:spLocks noGrp="1"/>
          </p:cNvSpPr>
          <p:nvPr>
            <p:ph sz="half" idx="2"/>
          </p:nvPr>
        </p:nvSpPr>
        <p:spPr>
          <a:xfrm>
            <a:off x="4776346" y="1275163"/>
            <a:ext cx="3577500" cy="324088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9EB8A04-04AA-0344-89C0-2728D0E377D5}"/>
              </a:ext>
            </a:extLst>
          </p:cNvPr>
          <p:cNvSpPr>
            <a:spLocks noGrp="1"/>
          </p:cNvSpPr>
          <p:nvPr>
            <p:ph type="dt" sz="half" idx="10"/>
          </p:nvPr>
        </p:nvSpPr>
        <p:spPr/>
        <p:txBody>
          <a:bodyPr/>
          <a:lstStyle/>
          <a:p>
            <a:r>
              <a:rPr lang="nl-NL"/>
              <a:t>23 november 2020</a:t>
            </a:r>
          </a:p>
        </p:txBody>
      </p:sp>
      <p:sp>
        <p:nvSpPr>
          <p:cNvPr id="6" name="Tijdelijke aanduiding voor voettekst 5">
            <a:extLst>
              <a:ext uri="{FF2B5EF4-FFF2-40B4-BE49-F238E27FC236}">
                <a16:creationId xmlns:a16="http://schemas.microsoft.com/office/drawing/2014/main" id="{ED62EC47-1C6D-6A42-9A8D-2D5A19B4F6F1}"/>
              </a:ext>
            </a:extLst>
          </p:cNvPr>
          <p:cNvSpPr>
            <a:spLocks noGrp="1"/>
          </p:cNvSpPr>
          <p:nvPr>
            <p:ph type="ftr" sz="quarter" idx="11"/>
          </p:nvPr>
        </p:nvSpPr>
        <p:spPr/>
        <p:txBody>
          <a:bodyPr/>
          <a:lstStyle/>
          <a:p>
            <a:pPr algn="l"/>
            <a:endParaRPr lang="nl-NL"/>
          </a:p>
        </p:txBody>
      </p:sp>
      <p:sp>
        <p:nvSpPr>
          <p:cNvPr id="7" name="Tijdelijke aanduiding voor dianummer 6">
            <a:extLst>
              <a:ext uri="{FF2B5EF4-FFF2-40B4-BE49-F238E27FC236}">
                <a16:creationId xmlns:a16="http://schemas.microsoft.com/office/drawing/2014/main" id="{015018D7-AC08-C54D-8A37-9AC993382112}"/>
              </a:ext>
            </a:extLst>
          </p:cNvPr>
          <p:cNvSpPr>
            <a:spLocks noGrp="1"/>
          </p:cNvSpPr>
          <p:nvPr>
            <p:ph type="sldNum" sz="quarter" idx="12"/>
          </p:nvPr>
        </p:nvSpPr>
        <p:spPr/>
        <p:txBody>
          <a:bodyPr/>
          <a:lstStyle>
            <a:lvl1pPr algn="l">
              <a:defRPr/>
            </a:lvl1pPr>
          </a:lstStyle>
          <a:p>
            <a:pPr algn="r"/>
            <a:fld id="{D673B436-E1E6-9A4F-9770-556D9C186C90}" type="slidenum">
              <a:rPr lang="nl-NL" smtClean="0"/>
              <a:pPr algn="r"/>
              <a:t>‹nr.›</a:t>
            </a:fld>
            <a:endParaRPr lang="nl-NL"/>
          </a:p>
        </p:txBody>
      </p:sp>
      <p:sp>
        <p:nvSpPr>
          <p:cNvPr id="9" name="Tijdelijke aanduiding voor afbeelding 5">
            <a:extLst>
              <a:ext uri="{FF2B5EF4-FFF2-40B4-BE49-F238E27FC236}">
                <a16:creationId xmlns:a16="http://schemas.microsoft.com/office/drawing/2014/main" id="{EC4FE26F-36D6-3645-BB9D-890D2452D3B9}"/>
              </a:ext>
            </a:extLst>
          </p:cNvPr>
          <p:cNvSpPr>
            <a:spLocks noGrp="1"/>
          </p:cNvSpPr>
          <p:nvPr>
            <p:ph type="pic" sz="quarter" idx="13"/>
          </p:nvPr>
        </p:nvSpPr>
        <p:spPr>
          <a:xfrm>
            <a:off x="0" y="627463"/>
            <a:ext cx="4572000" cy="4212431"/>
          </a:xfrm>
          <a:solidFill>
            <a:schemeClr val="bg2"/>
          </a:solidFill>
        </p:spPr>
        <p:txBody>
          <a:bodyPr rtlCol="0">
            <a:noAutofit/>
          </a:bodyPr>
          <a:lstStyle>
            <a:lvl1pPr marL="0" indent="0">
              <a:buFontTx/>
              <a:buNone/>
              <a:defRPr>
                <a:noFill/>
              </a:defRPr>
            </a:lvl1pPr>
          </a:lstStyle>
          <a:p>
            <a:pPr lvl="0"/>
            <a:endParaRPr lang="en-GB" noProof="0"/>
          </a:p>
        </p:txBody>
      </p:sp>
      <p:sp>
        <p:nvSpPr>
          <p:cNvPr id="12" name="Titel 1">
            <a:extLst>
              <a:ext uri="{FF2B5EF4-FFF2-40B4-BE49-F238E27FC236}">
                <a16:creationId xmlns:a16="http://schemas.microsoft.com/office/drawing/2014/main" id="{2C6D2577-595F-AE48-BE20-99111B1F77E0}"/>
              </a:ext>
            </a:extLst>
          </p:cNvPr>
          <p:cNvSpPr>
            <a:spLocks noGrp="1"/>
          </p:cNvSpPr>
          <p:nvPr>
            <p:ph type="title"/>
          </p:nvPr>
        </p:nvSpPr>
        <p:spPr>
          <a:xfrm>
            <a:off x="4774735" y="627461"/>
            <a:ext cx="3577500" cy="647700"/>
          </a:xfrm>
        </p:spPr>
        <p:txBody>
          <a:bodyPr tIns="54000"/>
          <a:lstStyle>
            <a:lvl1pPr>
              <a:lnSpc>
                <a:spcPts val="1800"/>
              </a:lnSpc>
              <a:defRPr sz="1800" baseline="0"/>
            </a:lvl1pPr>
          </a:lstStyle>
          <a:p>
            <a:r>
              <a:rPr lang="nl-NL"/>
              <a:t>Klik om stijl te bewerken</a:t>
            </a:r>
          </a:p>
        </p:txBody>
      </p:sp>
      <p:pic>
        <p:nvPicPr>
          <p:cNvPr id="11" name="Afbeelding 10">
            <a:extLst>
              <a:ext uri="{FF2B5EF4-FFF2-40B4-BE49-F238E27FC236}">
                <a16:creationId xmlns:a16="http://schemas.microsoft.com/office/drawing/2014/main" id="{F818232E-D158-9B44-B01A-A2CFAD3CC303}"/>
              </a:ext>
            </a:extLst>
          </p:cNvPr>
          <p:cNvPicPr>
            <a:picLocks noChangeAspect="1"/>
          </p:cNvPicPr>
          <p:nvPr userDrawn="1"/>
        </p:nvPicPr>
        <p:blipFill>
          <a:blip r:embed="rId2"/>
          <a:stretch>
            <a:fillRect/>
          </a:stretch>
        </p:blipFill>
        <p:spPr>
          <a:xfrm>
            <a:off x="7111450" y="59634"/>
            <a:ext cx="1746803" cy="543648"/>
          </a:xfrm>
          <a:prstGeom prst="rect">
            <a:avLst/>
          </a:prstGeom>
        </p:spPr>
      </p:pic>
      <p:pic>
        <p:nvPicPr>
          <p:cNvPr id="13" name="Afbeelding 12">
            <a:extLst>
              <a:ext uri="{FF2B5EF4-FFF2-40B4-BE49-F238E27FC236}">
                <a16:creationId xmlns:a16="http://schemas.microsoft.com/office/drawing/2014/main" id="{7CC49AC8-DEF5-864B-8296-C533912831AF}"/>
              </a:ext>
            </a:extLst>
          </p:cNvPr>
          <p:cNvPicPr>
            <a:picLocks noChangeAspect="1"/>
          </p:cNvPicPr>
          <p:nvPr userDrawn="1"/>
        </p:nvPicPr>
        <p:blipFill>
          <a:blip r:embed="rId3"/>
          <a:stretch>
            <a:fillRect/>
          </a:stretch>
        </p:blipFill>
        <p:spPr>
          <a:xfrm>
            <a:off x="7103998" y="4797887"/>
            <a:ext cx="1259009" cy="367977"/>
          </a:xfrm>
          <a:prstGeom prst="rect">
            <a:avLst/>
          </a:prstGeom>
        </p:spPr>
      </p:pic>
    </p:spTree>
    <p:extLst>
      <p:ext uri="{BB962C8B-B14F-4D97-AF65-F5344CB8AC3E}">
        <p14:creationId xmlns:p14="http://schemas.microsoft.com/office/powerpoint/2010/main" val="120263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tergrond foto met titel">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020DDFAF-9633-D347-B98F-0BBE9F5A75CA}"/>
              </a:ext>
            </a:extLst>
          </p:cNvPr>
          <p:cNvSpPr>
            <a:spLocks noGrp="1"/>
          </p:cNvSpPr>
          <p:nvPr>
            <p:ph type="dt" sz="half" idx="10"/>
          </p:nvPr>
        </p:nvSpPr>
        <p:spPr/>
        <p:txBody>
          <a:bodyPr/>
          <a:lstStyle/>
          <a:p>
            <a:r>
              <a:rPr lang="nl-NL"/>
              <a:t>23 november 2020</a:t>
            </a:r>
          </a:p>
        </p:txBody>
      </p:sp>
      <p:sp>
        <p:nvSpPr>
          <p:cNvPr id="4" name="Tijdelijke aanduiding voor voettekst 3">
            <a:extLst>
              <a:ext uri="{FF2B5EF4-FFF2-40B4-BE49-F238E27FC236}">
                <a16:creationId xmlns:a16="http://schemas.microsoft.com/office/drawing/2014/main" id="{F83187F1-EB3F-3340-993B-1C254AC34F26}"/>
              </a:ext>
            </a:extLst>
          </p:cNvPr>
          <p:cNvSpPr>
            <a:spLocks noGrp="1"/>
          </p:cNvSpPr>
          <p:nvPr>
            <p:ph type="ftr" sz="quarter" idx="11"/>
          </p:nvPr>
        </p:nvSpPr>
        <p:spPr/>
        <p:txBody>
          <a:bodyPr/>
          <a:lstStyle/>
          <a:p>
            <a:pPr algn="l"/>
            <a:endParaRPr lang="nl-NL"/>
          </a:p>
        </p:txBody>
      </p:sp>
      <p:sp>
        <p:nvSpPr>
          <p:cNvPr id="5" name="Tijdelijke aanduiding voor dianummer 4">
            <a:extLst>
              <a:ext uri="{FF2B5EF4-FFF2-40B4-BE49-F238E27FC236}">
                <a16:creationId xmlns:a16="http://schemas.microsoft.com/office/drawing/2014/main" id="{6A20AC61-16B3-6E4A-B5E9-84FA6309DABC}"/>
              </a:ext>
            </a:extLst>
          </p:cNvPr>
          <p:cNvSpPr>
            <a:spLocks noGrp="1"/>
          </p:cNvSpPr>
          <p:nvPr>
            <p:ph type="sldNum" sz="quarter" idx="12"/>
          </p:nvPr>
        </p:nvSpPr>
        <p:spPr/>
        <p:txBody>
          <a:bodyPr/>
          <a:lstStyle>
            <a:lvl1pPr algn="l">
              <a:defRPr/>
            </a:lvl1pPr>
          </a:lstStyle>
          <a:p>
            <a:pPr algn="r"/>
            <a:fld id="{D673B436-E1E6-9A4F-9770-556D9C186C90}" type="slidenum">
              <a:rPr lang="nl-NL" smtClean="0"/>
              <a:pPr algn="r"/>
              <a:t>‹nr.›</a:t>
            </a:fld>
            <a:endParaRPr lang="nl-NL"/>
          </a:p>
        </p:txBody>
      </p:sp>
      <p:sp>
        <p:nvSpPr>
          <p:cNvPr id="8" name="Tijdelijke aanduiding voor afbeelding 5">
            <a:extLst>
              <a:ext uri="{FF2B5EF4-FFF2-40B4-BE49-F238E27FC236}">
                <a16:creationId xmlns:a16="http://schemas.microsoft.com/office/drawing/2014/main" id="{AB0413BA-2F6E-D649-B110-6F83D9B6BB3A}"/>
              </a:ext>
            </a:extLst>
          </p:cNvPr>
          <p:cNvSpPr>
            <a:spLocks noGrp="1"/>
          </p:cNvSpPr>
          <p:nvPr>
            <p:ph type="pic" sz="quarter" idx="13"/>
          </p:nvPr>
        </p:nvSpPr>
        <p:spPr>
          <a:xfrm>
            <a:off x="1" y="627463"/>
            <a:ext cx="9144000" cy="4212431"/>
          </a:xfrm>
          <a:solidFill>
            <a:schemeClr val="bg2"/>
          </a:solidFill>
        </p:spPr>
        <p:txBody>
          <a:bodyPr rtlCol="0">
            <a:noAutofit/>
          </a:bodyPr>
          <a:lstStyle>
            <a:lvl1pPr marL="0" indent="0">
              <a:buFontTx/>
              <a:buNone/>
              <a:defRPr>
                <a:noFill/>
              </a:defRPr>
            </a:lvl1pPr>
          </a:lstStyle>
          <a:p>
            <a:pPr lvl="0"/>
            <a:endParaRPr lang="en-GB" noProof="0"/>
          </a:p>
        </p:txBody>
      </p:sp>
      <p:sp>
        <p:nvSpPr>
          <p:cNvPr id="10" name="Titel 1">
            <a:extLst>
              <a:ext uri="{FF2B5EF4-FFF2-40B4-BE49-F238E27FC236}">
                <a16:creationId xmlns:a16="http://schemas.microsoft.com/office/drawing/2014/main" id="{48887135-8206-9D44-AC69-FD00004FBC9A}"/>
              </a:ext>
            </a:extLst>
          </p:cNvPr>
          <p:cNvSpPr>
            <a:spLocks noGrp="1"/>
          </p:cNvSpPr>
          <p:nvPr>
            <p:ph type="title"/>
          </p:nvPr>
        </p:nvSpPr>
        <p:spPr>
          <a:xfrm>
            <a:off x="791173" y="1275163"/>
            <a:ext cx="5670947" cy="2593181"/>
          </a:xfrm>
        </p:spPr>
        <p:txBody>
          <a:bodyPr anchor="t" anchorCtr="0"/>
          <a:lstStyle>
            <a:lvl1pPr>
              <a:defRPr sz="3000" baseline="0">
                <a:solidFill>
                  <a:schemeClr val="bg1"/>
                </a:solidFill>
              </a:defRPr>
            </a:lvl1pPr>
          </a:lstStyle>
          <a:p>
            <a:r>
              <a:rPr lang="nl-NL"/>
              <a:t>Klik om stijl te bewerken</a:t>
            </a:r>
          </a:p>
        </p:txBody>
      </p:sp>
      <p:pic>
        <p:nvPicPr>
          <p:cNvPr id="11" name="Afbeelding 10">
            <a:extLst>
              <a:ext uri="{FF2B5EF4-FFF2-40B4-BE49-F238E27FC236}">
                <a16:creationId xmlns:a16="http://schemas.microsoft.com/office/drawing/2014/main" id="{25437FDB-7926-DC4D-BA8F-4F4236E0B643}"/>
              </a:ext>
            </a:extLst>
          </p:cNvPr>
          <p:cNvPicPr>
            <a:picLocks noChangeAspect="1"/>
          </p:cNvPicPr>
          <p:nvPr userDrawn="1"/>
        </p:nvPicPr>
        <p:blipFill>
          <a:blip r:embed="rId2"/>
          <a:stretch>
            <a:fillRect/>
          </a:stretch>
        </p:blipFill>
        <p:spPr>
          <a:xfrm>
            <a:off x="7111450" y="59634"/>
            <a:ext cx="1746803" cy="543648"/>
          </a:xfrm>
          <a:prstGeom prst="rect">
            <a:avLst/>
          </a:prstGeom>
        </p:spPr>
      </p:pic>
      <p:pic>
        <p:nvPicPr>
          <p:cNvPr id="12" name="Afbeelding 11">
            <a:extLst>
              <a:ext uri="{FF2B5EF4-FFF2-40B4-BE49-F238E27FC236}">
                <a16:creationId xmlns:a16="http://schemas.microsoft.com/office/drawing/2014/main" id="{F07264C7-59C4-2A4C-935C-F0C03029BAEF}"/>
              </a:ext>
            </a:extLst>
          </p:cNvPr>
          <p:cNvPicPr>
            <a:picLocks noChangeAspect="1"/>
          </p:cNvPicPr>
          <p:nvPr userDrawn="1"/>
        </p:nvPicPr>
        <p:blipFill>
          <a:blip r:embed="rId3"/>
          <a:stretch>
            <a:fillRect/>
          </a:stretch>
        </p:blipFill>
        <p:spPr>
          <a:xfrm>
            <a:off x="7103998" y="4797887"/>
            <a:ext cx="1259009" cy="367977"/>
          </a:xfrm>
          <a:prstGeom prst="rect">
            <a:avLst/>
          </a:prstGeom>
        </p:spPr>
      </p:pic>
    </p:spTree>
    <p:extLst>
      <p:ext uri="{BB962C8B-B14F-4D97-AF65-F5344CB8AC3E}">
        <p14:creationId xmlns:p14="http://schemas.microsoft.com/office/powerpoint/2010/main" val="404439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htergrond foto">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1EC4DC5-37EF-994A-9DFD-3DF3D4CE0CC5}"/>
              </a:ext>
            </a:extLst>
          </p:cNvPr>
          <p:cNvSpPr>
            <a:spLocks noGrp="1"/>
          </p:cNvSpPr>
          <p:nvPr>
            <p:ph type="dt" sz="half" idx="10"/>
          </p:nvPr>
        </p:nvSpPr>
        <p:spPr/>
        <p:txBody>
          <a:bodyPr/>
          <a:lstStyle/>
          <a:p>
            <a:r>
              <a:rPr lang="nl-NL"/>
              <a:t>23 november 2020</a:t>
            </a:r>
          </a:p>
        </p:txBody>
      </p:sp>
      <p:sp>
        <p:nvSpPr>
          <p:cNvPr id="3" name="Tijdelijke aanduiding voor voettekst 2">
            <a:extLst>
              <a:ext uri="{FF2B5EF4-FFF2-40B4-BE49-F238E27FC236}">
                <a16:creationId xmlns:a16="http://schemas.microsoft.com/office/drawing/2014/main" id="{A77BEC87-3B9E-AB41-A21F-BF21A488063F}"/>
              </a:ext>
            </a:extLst>
          </p:cNvPr>
          <p:cNvSpPr>
            <a:spLocks noGrp="1"/>
          </p:cNvSpPr>
          <p:nvPr>
            <p:ph type="ftr" sz="quarter" idx="11"/>
          </p:nvPr>
        </p:nvSpPr>
        <p:spPr/>
        <p:txBody>
          <a:bodyPr/>
          <a:lstStyle/>
          <a:p>
            <a:pPr algn="l"/>
            <a:endParaRPr lang="nl-NL"/>
          </a:p>
        </p:txBody>
      </p:sp>
      <p:sp>
        <p:nvSpPr>
          <p:cNvPr id="4" name="Tijdelijke aanduiding voor dianummer 3">
            <a:extLst>
              <a:ext uri="{FF2B5EF4-FFF2-40B4-BE49-F238E27FC236}">
                <a16:creationId xmlns:a16="http://schemas.microsoft.com/office/drawing/2014/main" id="{1ABE223C-2B35-8748-AEF0-494C00C19431}"/>
              </a:ext>
            </a:extLst>
          </p:cNvPr>
          <p:cNvSpPr>
            <a:spLocks noGrp="1"/>
          </p:cNvSpPr>
          <p:nvPr>
            <p:ph type="sldNum" sz="quarter" idx="12"/>
          </p:nvPr>
        </p:nvSpPr>
        <p:spPr/>
        <p:txBody>
          <a:bodyPr/>
          <a:lstStyle>
            <a:lvl1pPr algn="r">
              <a:defRPr/>
            </a:lvl1pPr>
          </a:lstStyle>
          <a:p>
            <a:pPr algn="r"/>
            <a:fld id="{D673B436-E1E6-9A4F-9770-556D9C186C90}" type="slidenum">
              <a:rPr lang="nl-NL" smtClean="0"/>
              <a:pPr algn="r"/>
              <a:t>‹nr.›</a:t>
            </a:fld>
            <a:endParaRPr lang="nl-NL"/>
          </a:p>
        </p:txBody>
      </p:sp>
      <p:sp>
        <p:nvSpPr>
          <p:cNvPr id="6" name="Tijdelijke aanduiding voor afbeelding 5">
            <a:extLst>
              <a:ext uri="{FF2B5EF4-FFF2-40B4-BE49-F238E27FC236}">
                <a16:creationId xmlns:a16="http://schemas.microsoft.com/office/drawing/2014/main" id="{0C954E2F-6A12-7F47-A642-CD24BC9BAB9F}"/>
              </a:ext>
            </a:extLst>
          </p:cNvPr>
          <p:cNvSpPr>
            <a:spLocks noGrp="1"/>
          </p:cNvSpPr>
          <p:nvPr>
            <p:ph type="pic" sz="quarter" idx="13"/>
          </p:nvPr>
        </p:nvSpPr>
        <p:spPr>
          <a:xfrm>
            <a:off x="1" y="627463"/>
            <a:ext cx="9144000" cy="4212431"/>
          </a:xfrm>
          <a:solidFill>
            <a:schemeClr val="bg2"/>
          </a:solidFill>
        </p:spPr>
        <p:txBody>
          <a:bodyPr rtlCol="0">
            <a:noAutofit/>
          </a:bodyPr>
          <a:lstStyle>
            <a:lvl1pPr marL="0" indent="0">
              <a:buFontTx/>
              <a:buNone/>
              <a:defRPr>
                <a:noFill/>
              </a:defRPr>
            </a:lvl1pPr>
          </a:lstStyle>
          <a:p>
            <a:pPr lvl="0"/>
            <a:endParaRPr lang="en-GB" noProof="0"/>
          </a:p>
        </p:txBody>
      </p:sp>
      <p:pic>
        <p:nvPicPr>
          <p:cNvPr id="8" name="Afbeelding 7">
            <a:extLst>
              <a:ext uri="{FF2B5EF4-FFF2-40B4-BE49-F238E27FC236}">
                <a16:creationId xmlns:a16="http://schemas.microsoft.com/office/drawing/2014/main" id="{C1318285-1A75-E84B-A887-23CE001D2C0D}"/>
              </a:ext>
            </a:extLst>
          </p:cNvPr>
          <p:cNvPicPr>
            <a:picLocks noChangeAspect="1"/>
          </p:cNvPicPr>
          <p:nvPr userDrawn="1"/>
        </p:nvPicPr>
        <p:blipFill>
          <a:blip r:embed="rId2"/>
          <a:stretch>
            <a:fillRect/>
          </a:stretch>
        </p:blipFill>
        <p:spPr>
          <a:xfrm>
            <a:off x="7111450" y="59634"/>
            <a:ext cx="1746803" cy="543648"/>
          </a:xfrm>
          <a:prstGeom prst="rect">
            <a:avLst/>
          </a:prstGeom>
        </p:spPr>
      </p:pic>
      <p:pic>
        <p:nvPicPr>
          <p:cNvPr id="9" name="Afbeelding 8">
            <a:extLst>
              <a:ext uri="{FF2B5EF4-FFF2-40B4-BE49-F238E27FC236}">
                <a16:creationId xmlns:a16="http://schemas.microsoft.com/office/drawing/2014/main" id="{D5AC3453-2677-0946-9B43-767C383ED8A4}"/>
              </a:ext>
            </a:extLst>
          </p:cNvPr>
          <p:cNvPicPr>
            <a:picLocks noChangeAspect="1"/>
          </p:cNvPicPr>
          <p:nvPr userDrawn="1"/>
        </p:nvPicPr>
        <p:blipFill>
          <a:blip r:embed="rId3"/>
          <a:stretch>
            <a:fillRect/>
          </a:stretch>
        </p:blipFill>
        <p:spPr>
          <a:xfrm>
            <a:off x="7103998" y="4797887"/>
            <a:ext cx="1259009" cy="367977"/>
          </a:xfrm>
          <a:prstGeom prst="rect">
            <a:avLst/>
          </a:prstGeom>
        </p:spPr>
      </p:pic>
    </p:spTree>
    <p:extLst>
      <p:ext uri="{BB962C8B-B14F-4D97-AF65-F5344CB8AC3E}">
        <p14:creationId xmlns:p14="http://schemas.microsoft.com/office/powerpoint/2010/main" val="207789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AD3AB70-FA92-4340-864F-4A92EB3DEF9C}"/>
              </a:ext>
            </a:extLst>
          </p:cNvPr>
          <p:cNvSpPr>
            <a:spLocks noGrp="1"/>
          </p:cNvSpPr>
          <p:nvPr>
            <p:ph type="title"/>
          </p:nvPr>
        </p:nvSpPr>
        <p:spPr>
          <a:xfrm>
            <a:off x="791770" y="627461"/>
            <a:ext cx="6615113" cy="647700"/>
          </a:xfrm>
          <a:prstGeom prst="rect">
            <a:avLst/>
          </a:prstGeom>
        </p:spPr>
        <p:txBody>
          <a:bodyPr vert="horz" lIns="0" tIns="0" rIns="0" bIns="0" rtlCol="0" anchor="t" anchorCtr="0">
            <a:noAutofit/>
          </a:bodyPr>
          <a:lstStyle/>
          <a:p>
            <a:r>
              <a:rPr lang="nl-NL"/>
              <a:t>Klik om stijl te bewerken</a:t>
            </a:r>
          </a:p>
        </p:txBody>
      </p:sp>
      <p:sp>
        <p:nvSpPr>
          <p:cNvPr id="3" name="Tijdelijke aanduiding voor tekst 2">
            <a:extLst>
              <a:ext uri="{FF2B5EF4-FFF2-40B4-BE49-F238E27FC236}">
                <a16:creationId xmlns:a16="http://schemas.microsoft.com/office/drawing/2014/main" id="{5F86AAD1-72A4-3243-9466-6B69FDF830AC}"/>
              </a:ext>
            </a:extLst>
          </p:cNvPr>
          <p:cNvSpPr>
            <a:spLocks noGrp="1"/>
          </p:cNvSpPr>
          <p:nvPr>
            <p:ph type="body" idx="1"/>
          </p:nvPr>
        </p:nvSpPr>
        <p:spPr>
          <a:xfrm>
            <a:off x="791770" y="1275162"/>
            <a:ext cx="6615113" cy="3564731"/>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15D1BA-3619-784F-B908-D17097617F24}"/>
              </a:ext>
            </a:extLst>
          </p:cNvPr>
          <p:cNvSpPr>
            <a:spLocks noGrp="1"/>
          </p:cNvSpPr>
          <p:nvPr>
            <p:ph type="dt" sz="half" idx="2"/>
          </p:nvPr>
        </p:nvSpPr>
        <p:spPr>
          <a:xfrm>
            <a:off x="4773600" y="4839893"/>
            <a:ext cx="1687500" cy="303609"/>
          </a:xfrm>
          <a:prstGeom prst="rect">
            <a:avLst/>
          </a:prstGeom>
        </p:spPr>
        <p:txBody>
          <a:bodyPr vert="horz" lIns="0" tIns="0" rIns="0" bIns="0" rtlCol="0" anchor="ctr"/>
          <a:lstStyle>
            <a:lvl1pPr algn="l">
              <a:defRPr sz="750" b="0" i="0" baseline="0">
                <a:solidFill>
                  <a:schemeClr val="tx2"/>
                </a:solidFill>
                <a:latin typeface="Calibri" panose="020F0502020204030204" pitchFamily="34" charset="0"/>
                <a:cs typeface="Calibri" panose="020F0502020204030204" pitchFamily="34" charset="0"/>
              </a:defRPr>
            </a:lvl1pPr>
          </a:lstStyle>
          <a:p>
            <a:r>
              <a:rPr lang="nl-NL"/>
              <a:t>23 november 2020</a:t>
            </a:r>
          </a:p>
        </p:txBody>
      </p:sp>
      <p:sp>
        <p:nvSpPr>
          <p:cNvPr id="5" name="Tijdelijke aanduiding voor voettekst 4">
            <a:extLst>
              <a:ext uri="{FF2B5EF4-FFF2-40B4-BE49-F238E27FC236}">
                <a16:creationId xmlns:a16="http://schemas.microsoft.com/office/drawing/2014/main" id="{1F011314-B31A-E04C-8933-7D29E1BAECC9}"/>
              </a:ext>
            </a:extLst>
          </p:cNvPr>
          <p:cNvSpPr>
            <a:spLocks noGrp="1"/>
          </p:cNvSpPr>
          <p:nvPr>
            <p:ph type="ftr" sz="quarter" idx="3"/>
          </p:nvPr>
        </p:nvSpPr>
        <p:spPr>
          <a:xfrm>
            <a:off x="1737123" y="4839893"/>
            <a:ext cx="2834878" cy="303609"/>
          </a:xfrm>
          <a:prstGeom prst="rect">
            <a:avLst/>
          </a:prstGeom>
        </p:spPr>
        <p:txBody>
          <a:bodyPr vert="horz" lIns="0" tIns="0" rIns="0" bIns="0" rtlCol="0" anchor="ctr"/>
          <a:lstStyle>
            <a:lvl1pPr algn="ctr">
              <a:defRPr sz="750" b="1" i="0" baseline="0">
                <a:solidFill>
                  <a:schemeClr val="tx2"/>
                </a:solidFill>
                <a:latin typeface="Calibri" panose="020F0502020204030204" pitchFamily="34" charset="0"/>
                <a:cs typeface="Calibri" panose="020F0502020204030204" pitchFamily="34" charset="0"/>
              </a:defRPr>
            </a:lvl1pPr>
          </a:lstStyle>
          <a:p>
            <a:pPr algn="l"/>
            <a:endParaRPr lang="nl-NL"/>
          </a:p>
        </p:txBody>
      </p:sp>
      <p:sp>
        <p:nvSpPr>
          <p:cNvPr id="6" name="Tijdelijke aanduiding voor dianummer 5">
            <a:extLst>
              <a:ext uri="{FF2B5EF4-FFF2-40B4-BE49-F238E27FC236}">
                <a16:creationId xmlns:a16="http://schemas.microsoft.com/office/drawing/2014/main" id="{852C19C1-7EB9-3642-A46A-4A55EF0C0CDB}"/>
              </a:ext>
            </a:extLst>
          </p:cNvPr>
          <p:cNvSpPr>
            <a:spLocks noGrp="1"/>
          </p:cNvSpPr>
          <p:nvPr>
            <p:ph type="sldNum" sz="quarter" idx="4"/>
          </p:nvPr>
        </p:nvSpPr>
        <p:spPr>
          <a:xfrm>
            <a:off x="791769" y="4839893"/>
            <a:ext cx="468019" cy="303609"/>
          </a:xfrm>
          <a:prstGeom prst="rect">
            <a:avLst/>
          </a:prstGeom>
        </p:spPr>
        <p:txBody>
          <a:bodyPr vert="horz" lIns="0" tIns="0" rIns="0" bIns="0" rtlCol="0" anchor="ctr"/>
          <a:lstStyle>
            <a:lvl1pPr algn="l">
              <a:defRPr sz="750" b="0" i="0" baseline="0">
                <a:solidFill>
                  <a:schemeClr val="tx2"/>
                </a:solidFill>
                <a:latin typeface="Calibri" panose="020F0502020204030204" pitchFamily="34" charset="0"/>
                <a:cs typeface="Calibri" panose="020F0502020204030204" pitchFamily="34" charset="0"/>
              </a:defRPr>
            </a:lvl1pPr>
          </a:lstStyle>
          <a:p>
            <a:fld id="{D673B436-E1E6-9A4F-9770-556D9C186C90}" type="slidenum">
              <a:rPr lang="nl-NL" smtClean="0"/>
              <a:pPr/>
              <a:t>‹nr.›</a:t>
            </a:fld>
            <a:endParaRPr lang="nl-NL"/>
          </a:p>
        </p:txBody>
      </p:sp>
    </p:spTree>
    <p:extLst>
      <p:ext uri="{BB962C8B-B14F-4D97-AF65-F5344CB8AC3E}">
        <p14:creationId xmlns:p14="http://schemas.microsoft.com/office/powerpoint/2010/main" val="3710346685"/>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2" r:id="rId3"/>
    <p:sldLayoutId id="2147483651" r:id="rId4"/>
    <p:sldLayoutId id="2147483652" r:id="rId5"/>
    <p:sldLayoutId id="2147483660" r:id="rId6"/>
    <p:sldLayoutId id="2147483654" r:id="rId7"/>
    <p:sldLayoutId id="2147483655" r:id="rId8"/>
  </p:sldLayoutIdLst>
  <p:hf sldNum="0" hdr="0" ftr="0"/>
  <p:txStyles>
    <p:titleStyle>
      <a:lvl1pPr algn="l" defTabSz="685749" rtl="0" eaLnBrk="1" latinLnBrk="0" hangingPunct="1">
        <a:lnSpc>
          <a:spcPts val="2250"/>
        </a:lnSpc>
        <a:spcBef>
          <a:spcPct val="0"/>
        </a:spcBef>
        <a:buNone/>
        <a:defRPr sz="2250" b="1" i="0" kern="1200" baseline="0">
          <a:solidFill>
            <a:schemeClr val="tx1"/>
          </a:solidFill>
          <a:latin typeface="Calibri" panose="020F0502020204030204" pitchFamily="34" charset="0"/>
          <a:ea typeface="+mj-ea"/>
          <a:cs typeface="Calibri" panose="020F0502020204030204" pitchFamily="34" charset="0"/>
        </a:defRPr>
      </a:lvl1pPr>
    </p:titleStyle>
    <p:bodyStyle>
      <a:lvl1pPr marL="202391" indent="-202391" algn="l" defTabSz="685749" rtl="0" eaLnBrk="1" latinLnBrk="0" hangingPunct="1">
        <a:lnSpc>
          <a:spcPct val="90000"/>
        </a:lnSpc>
        <a:spcBef>
          <a:spcPts val="675"/>
        </a:spcBef>
        <a:buClr>
          <a:schemeClr val="tx1"/>
        </a:buClr>
        <a:buSzPct val="90000"/>
        <a:buFont typeface="Arial" panose="020B0604020202020204" pitchFamily="34" charset="0"/>
        <a:buChar char="•"/>
        <a:tabLst/>
        <a:defRPr sz="1800" b="0" i="0" kern="1200">
          <a:solidFill>
            <a:srgbClr val="000000"/>
          </a:solidFill>
          <a:latin typeface="Calibri" panose="020F0502020204030204" pitchFamily="34" charset="0"/>
          <a:ea typeface="+mn-ea"/>
          <a:cs typeface="Calibri" panose="020F0502020204030204" pitchFamily="34" charset="0"/>
        </a:defRPr>
      </a:lvl1pPr>
      <a:lvl2pPr marL="337475" indent="-134991" algn="l" defTabSz="685749" rtl="0" eaLnBrk="1" latinLnBrk="0" hangingPunct="1">
        <a:lnSpc>
          <a:spcPct val="90000"/>
        </a:lnSpc>
        <a:spcBef>
          <a:spcPts val="675"/>
        </a:spcBef>
        <a:buClr>
          <a:schemeClr val="tx1"/>
        </a:buClr>
        <a:buSzPct val="90000"/>
        <a:buFont typeface="Arial" panose="020B0604020202020204" pitchFamily="34" charset="0"/>
        <a:buChar char="•"/>
        <a:tabLst/>
        <a:defRPr sz="1500" b="0" i="0" kern="1200">
          <a:solidFill>
            <a:srgbClr val="000000"/>
          </a:solidFill>
          <a:latin typeface="Calibri" panose="020F0502020204030204" pitchFamily="34" charset="0"/>
          <a:ea typeface="+mn-ea"/>
          <a:cs typeface="Calibri" panose="020F0502020204030204" pitchFamily="34" charset="0"/>
        </a:defRPr>
      </a:lvl2pPr>
      <a:lvl3pPr marL="472464" indent="-134991" algn="l" defTabSz="685749" rtl="0" eaLnBrk="1" latinLnBrk="0" hangingPunct="1">
        <a:lnSpc>
          <a:spcPct val="90000"/>
        </a:lnSpc>
        <a:spcBef>
          <a:spcPts val="675"/>
        </a:spcBef>
        <a:buClr>
          <a:schemeClr val="tx1"/>
        </a:buClr>
        <a:buSzPct val="90000"/>
        <a:buFont typeface="Arial" panose="020B0604020202020204" pitchFamily="34" charset="0"/>
        <a:buChar char="•"/>
        <a:tabLst/>
        <a:defRPr sz="1350" b="0" i="0" kern="1200">
          <a:solidFill>
            <a:srgbClr val="000000"/>
          </a:solidFill>
          <a:latin typeface="Calibri" panose="020F0502020204030204" pitchFamily="34" charset="0"/>
          <a:ea typeface="+mn-ea"/>
          <a:cs typeface="Calibri" panose="020F0502020204030204" pitchFamily="34" charset="0"/>
        </a:defRPr>
      </a:lvl3pPr>
      <a:lvl4pPr marL="607455" indent="-134532" algn="l" defTabSz="685749" rtl="0" eaLnBrk="1" latinLnBrk="0" hangingPunct="1">
        <a:lnSpc>
          <a:spcPct val="90000"/>
        </a:lnSpc>
        <a:spcBef>
          <a:spcPts val="675"/>
        </a:spcBef>
        <a:buClr>
          <a:schemeClr val="tx1"/>
        </a:buClr>
        <a:buSzPct val="90000"/>
        <a:buFont typeface="Arial" panose="020B0604020202020204" pitchFamily="34" charset="0"/>
        <a:buChar char="•"/>
        <a:tabLst/>
        <a:defRPr sz="1200" b="0" i="0" kern="1200">
          <a:solidFill>
            <a:srgbClr val="000000"/>
          </a:solidFill>
          <a:latin typeface="Calibri" panose="020F0502020204030204" pitchFamily="34" charset="0"/>
          <a:ea typeface="+mn-ea"/>
          <a:cs typeface="Calibri" panose="020F0502020204030204" pitchFamily="34" charset="0"/>
        </a:defRPr>
      </a:lvl4pPr>
      <a:lvl5pPr marL="742445" indent="-134532" algn="l" defTabSz="685749" rtl="0" eaLnBrk="1" latinLnBrk="0" hangingPunct="1">
        <a:lnSpc>
          <a:spcPct val="90000"/>
        </a:lnSpc>
        <a:spcBef>
          <a:spcPts val="675"/>
        </a:spcBef>
        <a:buClr>
          <a:schemeClr val="tx1"/>
        </a:buClr>
        <a:buSzPct val="90000"/>
        <a:buFont typeface="Arial" panose="020B0604020202020204" pitchFamily="34" charset="0"/>
        <a:buChar char="•"/>
        <a:tabLst/>
        <a:defRPr sz="1050" b="0" i="0" kern="1200">
          <a:solidFill>
            <a:srgbClr val="000000"/>
          </a:solidFill>
          <a:latin typeface="Calibri" panose="020F0502020204030204" pitchFamily="34" charset="0"/>
          <a:ea typeface="+mn-ea"/>
          <a:cs typeface="Calibri" panose="020F050202020403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3" pos="499" userDrawn="1">
          <p15:clr>
            <a:srgbClr val="F26B43"/>
          </p15:clr>
        </p15:guide>
        <p15:guide id="4" pos="5261" userDrawn="1">
          <p15:clr>
            <a:srgbClr val="F26B43"/>
          </p15:clr>
        </p15:guide>
        <p15:guide id="5" orient="horz" pos="1620" userDrawn="1">
          <p15:clr>
            <a:srgbClr val="F26B43"/>
          </p15:clr>
        </p15:guide>
        <p15:guide id="6" orient="horz" pos="1195" userDrawn="1">
          <p15:clr>
            <a:srgbClr val="F26B43"/>
          </p15:clr>
        </p15:guide>
        <p15:guide id="7" pos="4071" userDrawn="1">
          <p15:clr>
            <a:srgbClr val="F26B43"/>
          </p15:clr>
        </p15:guide>
        <p15:guide id="8" pos="1689" userDrawn="1">
          <p15:clr>
            <a:srgbClr val="F26B43"/>
          </p15:clr>
        </p15:guide>
        <p15:guide id="9" pos="2285" userDrawn="1">
          <p15:clr>
            <a:srgbClr val="F26B43"/>
          </p15:clr>
        </p15:guide>
        <p15:guide id="10" pos="3476" userDrawn="1">
          <p15:clr>
            <a:srgbClr val="F26B43"/>
          </p15:clr>
        </p15:guide>
        <p15:guide id="11" pos="4666" userDrawn="1">
          <p15:clr>
            <a:srgbClr val="F26B43"/>
          </p15:clr>
        </p15:guide>
        <p15:guide id="12" pos="1094" userDrawn="1">
          <p15:clr>
            <a:srgbClr val="F26B43"/>
          </p15:clr>
        </p15:guide>
        <p15:guide id="14" pos="2880" userDrawn="1">
          <p15:clr>
            <a:srgbClr val="F26B43"/>
          </p15:clr>
        </p15:guide>
        <p15:guide id="15" orient="horz" pos="803" userDrawn="1">
          <p15:clr>
            <a:srgbClr val="F26B43"/>
          </p15:clr>
        </p15:guide>
        <p15:guide id="17" orient="horz" pos="2437" userDrawn="1">
          <p15:clr>
            <a:srgbClr val="F26B43"/>
          </p15:clr>
        </p15:guide>
        <p15:guide id="18" orient="horz" pos="2845" userDrawn="1">
          <p15:clr>
            <a:srgbClr val="F26B43"/>
          </p15:clr>
        </p15:guide>
        <p15:guide id="19" orient="horz" pos="395" userDrawn="1">
          <p15:clr>
            <a:srgbClr val="F26B43"/>
          </p15:clr>
        </p15:guide>
        <p15:guide id="20" orient="horz" userDrawn="1">
          <p15:clr>
            <a:srgbClr val="F26B43"/>
          </p15:clr>
        </p15:guide>
        <p15:guide id="21" orient="horz" pos="2028" userDrawn="1">
          <p15:clr>
            <a:srgbClr val="F26B43"/>
          </p15:clr>
        </p15:guide>
        <p15:guide id="22" userDrawn="1">
          <p15:clr>
            <a:srgbClr val="F26B43"/>
          </p15:clr>
        </p15:guide>
        <p15:guide id="23" pos="260" userDrawn="1">
          <p15:clr>
            <a:srgbClr val="F26B43"/>
          </p15:clr>
        </p15:guide>
        <p15:guide id="24" orient="horz" pos="3049" userDrawn="1">
          <p15:clr>
            <a:srgbClr val="F26B43"/>
          </p15:clr>
        </p15:guide>
        <p15:guide id="25" orient="horz" pos="5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rvo.nl/subsidies-financiering/aanze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regelen.overijssel.nl/Producten_en_diensten/Subsidies/Milieu_en_energie/Sprinten_naar_een_duurzaam_bedrijventerrein" TargetMode="External"/><Relationship Id="rId4" Type="http://schemas.openxmlformats.org/officeDocument/2006/relationships/hyperlink" Target="https://www.nieuweenergieoverijssel.nl/sprinten-naar-een-duurzaam-bedrijventerrein-meld-je-aa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regelen.overijssel.nl/Producten_en_diensten/Subsidies/Verkeer_en_vervoer/Scan_verduurzaming_wagenpark?utm_source=Rx.Front&amp;utm_medium=redirect&amp;utm_campaign=Producten_en_diensten%2FSubsidies%2FRuimtelijke_ontwikkeling%2FScan_verduurzaming_wagenpark_vrachtvervo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gelderland.nl/subsidies/rapport-en-training-duurzaam-goederenvervoer-over-de-we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gelderland.nl/subsidies/toekomstbestendige-bedrijventerreinen-procesondersteun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gelderland.nl/subsidies/toekomstbestendige-bedrijventerreinen-procesondersteuni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gendalaadinfrastructuur.nl/regios/oost+nederland/documenten+regio+oost/HandlerDownloadFiles.ashx?idnv=261288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go-ral@overijssel.n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rvo.nl/subsidies-financiering/mia-vamil/ondernem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belastingdienst.nl/wps/wcm/connect/bldcontentnl/belastingdienst/zakelijk/winst/inkomstenbelasting/inkomstenbelasting_voor_ondernemers/investeringsaftrek_en_desinvesteringsbijtelling/kleinschaligheidsinvesteringsaftrek_ki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rvo.nl/subsidies-financiering/seb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rvo.nl/subsidies-financiering/mia-vamil/onderneme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rvo.nl/subsidies-financiering/eia/ondernem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685CCDFB-EF35-AF4E-9722-D95CC00D0946}"/>
              </a:ext>
            </a:extLst>
          </p:cNvPr>
          <p:cNvPicPr>
            <a:picLocks noGrp="1" noChangeAspect="1"/>
          </p:cNvPicPr>
          <p:nvPr>
            <p:ph type="pic" sz="quarter" idx="10"/>
          </p:nvPr>
        </p:nvPicPr>
        <p:blipFill rotWithShape="1">
          <a:blip r:embed="rId3"/>
          <a:srcRect t="13537" b="33299"/>
          <a:stretch/>
        </p:blipFill>
        <p:spPr>
          <a:xfrm>
            <a:off x="1" y="1275163"/>
            <a:ext cx="9144000" cy="3240881"/>
          </a:xfrm>
        </p:spPr>
      </p:pic>
      <p:sp>
        <p:nvSpPr>
          <p:cNvPr id="3" name="Titel 2">
            <a:extLst>
              <a:ext uri="{FF2B5EF4-FFF2-40B4-BE49-F238E27FC236}">
                <a16:creationId xmlns:a16="http://schemas.microsoft.com/office/drawing/2014/main" id="{D1D36C44-4932-CB47-8D4A-7E170DC76328}"/>
              </a:ext>
            </a:extLst>
          </p:cNvPr>
          <p:cNvSpPr>
            <a:spLocks noGrp="1"/>
          </p:cNvSpPr>
          <p:nvPr>
            <p:ph type="ctrTitle"/>
          </p:nvPr>
        </p:nvSpPr>
        <p:spPr>
          <a:xfrm>
            <a:off x="791770" y="1938144"/>
            <a:ext cx="3891935" cy="633608"/>
          </a:xfrm>
          <a:solidFill>
            <a:schemeClr val="tx1"/>
          </a:solidFill>
        </p:spPr>
        <p:txBody>
          <a:bodyPr/>
          <a:lstStyle/>
          <a:p>
            <a:r>
              <a:rPr lang="nl-NL" sz="2700">
                <a:latin typeface="Calibri"/>
                <a:cs typeface="Calibri"/>
              </a:rPr>
              <a:t>E2.3 Subsidieoverzicht</a:t>
            </a:r>
          </a:p>
        </p:txBody>
      </p:sp>
      <p:pic>
        <p:nvPicPr>
          <p:cNvPr id="2" name="Afbeelding 1" descr="Afbeelding met tekst, Lettertype, logo, Graphics&#10;&#10;Automatisch gegenereerde beschrijving">
            <a:extLst>
              <a:ext uri="{FF2B5EF4-FFF2-40B4-BE49-F238E27FC236}">
                <a16:creationId xmlns:a16="http://schemas.microsoft.com/office/drawing/2014/main" id="{458F4889-219E-8163-B05F-0C7232579636}"/>
              </a:ext>
            </a:extLst>
          </p:cNvPr>
          <p:cNvPicPr>
            <a:picLocks noChangeAspect="1"/>
          </p:cNvPicPr>
          <p:nvPr/>
        </p:nvPicPr>
        <p:blipFill>
          <a:blip r:embed="rId4"/>
          <a:stretch>
            <a:fillRect/>
          </a:stretch>
        </p:blipFill>
        <p:spPr>
          <a:xfrm>
            <a:off x="560395" y="281487"/>
            <a:ext cx="3794435" cy="773248"/>
          </a:xfrm>
          <a:prstGeom prst="rect">
            <a:avLst/>
          </a:prstGeom>
        </p:spPr>
      </p:pic>
      <p:sp>
        <p:nvSpPr>
          <p:cNvPr id="4" name="Tekstvak 3">
            <a:extLst>
              <a:ext uri="{FF2B5EF4-FFF2-40B4-BE49-F238E27FC236}">
                <a16:creationId xmlns:a16="http://schemas.microsoft.com/office/drawing/2014/main" id="{9CC084EE-EBFB-B117-2400-BDF9A7F28AAB}"/>
              </a:ext>
            </a:extLst>
          </p:cNvPr>
          <p:cNvSpPr txBox="1"/>
          <p:nvPr/>
        </p:nvSpPr>
        <p:spPr>
          <a:xfrm>
            <a:off x="6774872" y="3568255"/>
            <a:ext cx="1440873" cy="300082"/>
          </a:xfrm>
          <a:prstGeom prst="rect">
            <a:avLst/>
          </a:prstGeom>
          <a:solidFill>
            <a:srgbClr val="4599D3"/>
          </a:solidFill>
        </p:spPr>
        <p:txBody>
          <a:bodyPr wrap="square" lIns="91440" tIns="45720" rIns="91440" bIns="45720" rtlCol="0" anchor="t">
            <a:spAutoFit/>
          </a:bodyPr>
          <a:lstStyle/>
          <a:p>
            <a:r>
              <a:rPr lang="nl-NL" dirty="0">
                <a:solidFill>
                  <a:schemeClr val="bg1"/>
                </a:solidFill>
              </a:rPr>
              <a:t>V1 | 20240109</a:t>
            </a:r>
          </a:p>
        </p:txBody>
      </p:sp>
    </p:spTree>
    <p:extLst>
      <p:ext uri="{BB962C8B-B14F-4D97-AF65-F5344CB8AC3E}">
        <p14:creationId xmlns:p14="http://schemas.microsoft.com/office/powerpoint/2010/main" val="326456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Nationale regeling: </a:t>
            </a:r>
            <a:r>
              <a:rPr lang="nl-NL" dirty="0" err="1"/>
              <a:t>AanZET</a:t>
            </a:r>
            <a:endParaRPr lang="nl-NL" dirty="0"/>
          </a:p>
        </p:txBody>
      </p:sp>
      <p:pic>
        <p:nvPicPr>
          <p:cNvPr id="2" name="Afbeelding 1" descr="Afbeelding met tekst, Lettertype, logo, Graphics&#10;&#10;Automatisch gegenereerde beschrijving">
            <a:extLst>
              <a:ext uri="{FF2B5EF4-FFF2-40B4-BE49-F238E27FC236}">
                <a16:creationId xmlns:a16="http://schemas.microsoft.com/office/drawing/2014/main" id="{A75A1ED6-5B72-B7B5-069A-106410E67A35}"/>
              </a:ext>
            </a:extLst>
          </p:cNvPr>
          <p:cNvPicPr>
            <a:picLocks noChangeAspect="1"/>
          </p:cNvPicPr>
          <p:nvPr/>
        </p:nvPicPr>
        <p:blipFill>
          <a:blip r:embed="rId3"/>
          <a:stretch>
            <a:fillRect/>
          </a:stretch>
        </p:blipFill>
        <p:spPr>
          <a:xfrm>
            <a:off x="658521" y="103337"/>
            <a:ext cx="2576169" cy="524984"/>
          </a:xfrm>
          <a:prstGeom prst="rect">
            <a:avLst/>
          </a:prstGeom>
        </p:spPr>
      </p:pic>
      <p:sp>
        <p:nvSpPr>
          <p:cNvPr id="3" name="Tekstvak 2">
            <a:extLst>
              <a:ext uri="{FF2B5EF4-FFF2-40B4-BE49-F238E27FC236}">
                <a16:creationId xmlns:a16="http://schemas.microsoft.com/office/drawing/2014/main" id="{9E893632-455D-7F81-34E6-463AA39128B3}"/>
              </a:ext>
            </a:extLst>
          </p:cNvPr>
          <p:cNvSpPr txBox="1"/>
          <p:nvPr/>
        </p:nvSpPr>
        <p:spPr>
          <a:xfrm>
            <a:off x="791770" y="1163782"/>
            <a:ext cx="6196328" cy="4247317"/>
          </a:xfrm>
          <a:prstGeom prst="rect">
            <a:avLst/>
          </a:prstGeom>
          <a:noFill/>
        </p:spPr>
        <p:txBody>
          <a:bodyPr wrap="square" rtlCol="0">
            <a:spAutoFit/>
          </a:bodyPr>
          <a:lstStyle/>
          <a:p>
            <a:r>
              <a:rPr lang="nl-NL" dirty="0">
                <a:solidFill>
                  <a:srgbClr val="170000"/>
                </a:solidFill>
              </a:rPr>
              <a:t>Aanschafsubsidie Zero-Emissie Trucks (</a:t>
            </a:r>
            <a:r>
              <a:rPr lang="nl-NL" dirty="0" err="1">
                <a:solidFill>
                  <a:srgbClr val="170000"/>
                </a:solidFill>
              </a:rPr>
              <a:t>AanZET</a:t>
            </a:r>
            <a:r>
              <a:rPr lang="nl-NL" dirty="0">
                <a:solidFill>
                  <a:srgbClr val="170000"/>
                </a:solidFill>
              </a:rPr>
              <a:t>)</a:t>
            </a:r>
          </a:p>
          <a:p>
            <a:pPr marL="285750" indent="-285750">
              <a:buFont typeface="Arial" panose="020B0604020202020204" pitchFamily="34" charset="0"/>
              <a:buChar char="•"/>
            </a:pPr>
            <a:r>
              <a:rPr lang="nl-NL" dirty="0">
                <a:solidFill>
                  <a:srgbClr val="170000"/>
                </a:solidFill>
              </a:rPr>
              <a:t>Verstrekker: Rijksdienst voor Ondernemend Nederland</a:t>
            </a:r>
          </a:p>
          <a:p>
            <a:pPr marL="285750" indent="-285750">
              <a:buFont typeface="Arial" panose="020B0604020202020204" pitchFamily="34" charset="0"/>
              <a:buChar char="•"/>
            </a:pPr>
            <a:endParaRPr lang="nl-NL" dirty="0">
              <a:solidFill>
                <a:srgbClr val="170000"/>
              </a:solidFill>
            </a:endParaRPr>
          </a:p>
          <a:p>
            <a:pPr marL="285750" indent="-285750">
              <a:buFont typeface="Arial" panose="020B0604020202020204" pitchFamily="34" charset="0"/>
              <a:buChar char="•"/>
            </a:pPr>
            <a:endParaRPr lang="nl-NL" dirty="0">
              <a:solidFill>
                <a:srgbClr val="170000"/>
              </a:solidFill>
            </a:endParaRPr>
          </a:p>
          <a:p>
            <a:r>
              <a:rPr lang="nl-NL" dirty="0">
                <a:solidFill>
                  <a:srgbClr val="170000"/>
                </a:solidFill>
              </a:rPr>
              <a:t>Voor ondernemers of non-profitorganisaties die een nieuwe emissievrije vrachtwagen (categorie N2 of N3) willen kopen, is de </a:t>
            </a:r>
            <a:r>
              <a:rPr lang="nl-NL" dirty="0" err="1">
                <a:solidFill>
                  <a:srgbClr val="170000"/>
                </a:solidFill>
              </a:rPr>
              <a:t>AanZET</a:t>
            </a:r>
            <a:r>
              <a:rPr lang="nl-NL" dirty="0">
                <a:solidFill>
                  <a:srgbClr val="170000"/>
                </a:solidFill>
              </a:rPr>
              <a:t>-subsidie beschikbaar. Het gesubsidieerde bedrag hangt af van de grootte van de vrachtwagen en de grootte van het bedrijf, tot een maximum van ruim </a:t>
            </a:r>
            <a:r>
              <a:rPr lang="nl-NL" b="0" i="0" dirty="0">
                <a:solidFill>
                  <a:srgbClr val="170000"/>
                </a:solidFill>
                <a:effectLst/>
                <a:latin typeface="RO Sans"/>
              </a:rPr>
              <a:t>€ 80.000,-</a:t>
            </a:r>
            <a:r>
              <a:rPr lang="nl-NL" dirty="0">
                <a:solidFill>
                  <a:srgbClr val="170000"/>
                </a:solidFill>
              </a:rPr>
              <a:t>. De vrachtwagen moet 4 jaar op naam blijven staan van de subsidieaanvrager.</a:t>
            </a:r>
          </a:p>
          <a:p>
            <a:endParaRPr lang="nl-NL" dirty="0">
              <a:solidFill>
                <a:srgbClr val="170000"/>
              </a:solidFill>
            </a:endParaRPr>
          </a:p>
          <a:p>
            <a:r>
              <a:rPr lang="nl-NL" dirty="0">
                <a:solidFill>
                  <a:srgbClr val="170000"/>
                </a:solidFill>
              </a:rPr>
              <a:t>Let op: deze regeling opende in april 2024 en is inmiddels al uitgeput.</a:t>
            </a:r>
          </a:p>
          <a:p>
            <a:endParaRPr lang="nl-NL" dirty="0">
              <a:solidFill>
                <a:srgbClr val="170000"/>
              </a:solidFill>
            </a:endParaRPr>
          </a:p>
          <a:p>
            <a:r>
              <a:rPr lang="nl-NL" dirty="0">
                <a:solidFill>
                  <a:srgbClr val="170000"/>
                </a:solidFill>
              </a:rPr>
              <a:t>Houd de website van RvO in de gaten voor een nieuwe subsidieronde. Wanneer deze ronde opent, wacht dan niet te lang met aanvragen en zorg dat u goed bent voorbereid op het aanvraagproces. </a:t>
            </a:r>
            <a:endParaRPr lang="nl-NL" dirty="0"/>
          </a:p>
          <a:p>
            <a:endParaRPr lang="nl-NL" dirty="0"/>
          </a:p>
          <a:p>
            <a:r>
              <a:rPr lang="nl-NL" dirty="0">
                <a:hlinkClick r:id="rId4"/>
              </a:rPr>
              <a:t>Ga hier naar de webpagina over </a:t>
            </a:r>
            <a:r>
              <a:rPr lang="nl-NL" dirty="0" err="1">
                <a:hlinkClick r:id="rId4"/>
              </a:rPr>
              <a:t>AanZET</a:t>
            </a:r>
            <a:r>
              <a:rPr lang="nl-NL" dirty="0">
                <a:hlinkClick r:id="rId4"/>
              </a:rPr>
              <a:t>.</a:t>
            </a:r>
            <a:endParaRPr lang="nl-NL" dirty="0"/>
          </a:p>
          <a:p>
            <a:endParaRPr lang="nl-NL" dirty="0"/>
          </a:p>
          <a:p>
            <a:endParaRPr lang="nl-NL" dirty="0"/>
          </a:p>
          <a:p>
            <a:endParaRPr lang="nl-NL" dirty="0"/>
          </a:p>
        </p:txBody>
      </p:sp>
      <p:sp>
        <p:nvSpPr>
          <p:cNvPr id="6" name="Tekstvak 5">
            <a:extLst>
              <a:ext uri="{FF2B5EF4-FFF2-40B4-BE49-F238E27FC236}">
                <a16:creationId xmlns:a16="http://schemas.microsoft.com/office/drawing/2014/main" id="{DB0D13DD-0726-28E7-D0AC-4356FFC82DE0}"/>
              </a:ext>
            </a:extLst>
          </p:cNvPr>
          <p:cNvSpPr txBox="1"/>
          <p:nvPr/>
        </p:nvSpPr>
        <p:spPr>
          <a:xfrm>
            <a:off x="7239595" y="686303"/>
            <a:ext cx="1633208" cy="1785104"/>
          </a:xfrm>
          <a:prstGeom prst="rect">
            <a:avLst/>
          </a:prstGeom>
          <a:noFill/>
          <a:ln w="38100">
            <a:solidFill>
              <a:schemeClr val="tx1"/>
            </a:solidFill>
            <a:prstDash val="dash"/>
          </a:ln>
        </p:spPr>
        <p:txBody>
          <a:bodyPr wrap="square" rtlCol="0">
            <a:spAutoFit/>
          </a:bodyPr>
          <a:lstStyle/>
          <a:p>
            <a:pPr marL="285750" indent="-285750">
              <a:buFont typeface="Wingdings" panose="05000000000000000000" pitchFamily="2" charset="2"/>
              <a:buChar char="ü"/>
            </a:pPr>
            <a:r>
              <a:rPr lang="nl-NL" sz="1100" dirty="0"/>
              <a:t>Ondernemers</a:t>
            </a:r>
            <a:r>
              <a:rPr lang="nl-NL" sz="1100" dirty="0">
                <a:solidFill>
                  <a:schemeClr val="bg1">
                    <a:lumMod val="85000"/>
                  </a:schemeClr>
                </a:solidFill>
              </a:rPr>
              <a:t>, </a:t>
            </a:r>
            <a:r>
              <a:rPr lang="nl-NL" sz="1100" dirty="0">
                <a:solidFill>
                  <a:schemeClr val="bg2"/>
                </a:solidFill>
              </a:rPr>
              <a:t>stichtingen, verenigingen</a:t>
            </a:r>
            <a:r>
              <a:rPr lang="nl-NL" sz="1100" dirty="0">
                <a:solidFill>
                  <a:schemeClr val="bg1">
                    <a:lumMod val="85000"/>
                  </a:schemeClr>
                </a:solidFill>
              </a:rPr>
              <a:t>,</a:t>
            </a:r>
            <a:r>
              <a:rPr lang="nl-NL" sz="1100" dirty="0">
                <a:solidFill>
                  <a:srgbClr val="4599D3"/>
                </a:solidFill>
              </a:rPr>
              <a:t> </a:t>
            </a:r>
            <a:r>
              <a:rPr lang="nl-NL" sz="1100" dirty="0">
                <a:solidFill>
                  <a:schemeClr val="bg1">
                    <a:lumMod val="85000"/>
                  </a:schemeClr>
                </a:solidFill>
              </a:rPr>
              <a:t>gemeenten, parkmanagement</a:t>
            </a:r>
          </a:p>
          <a:p>
            <a:pPr marL="285750" indent="-285750">
              <a:buFont typeface="Wingdings" panose="05000000000000000000" pitchFamily="2" charset="2"/>
              <a:buChar char="ü"/>
            </a:pPr>
            <a:r>
              <a:rPr lang="nl-NL" sz="1100" dirty="0"/>
              <a:t>Provincie Gelderland, Provincie Overijssel</a:t>
            </a:r>
          </a:p>
          <a:p>
            <a:pPr marL="285750" indent="-285750">
              <a:buClr>
                <a:srgbClr val="4599D3"/>
              </a:buClr>
              <a:buFont typeface="Wingdings" panose="05000000000000000000" pitchFamily="2" charset="2"/>
              <a:buChar char="ü"/>
            </a:pPr>
            <a:r>
              <a:rPr lang="nl-NL" sz="1100" dirty="0">
                <a:solidFill>
                  <a:schemeClr val="bg2"/>
                </a:solidFill>
              </a:rPr>
              <a:t>Materiaal, </a:t>
            </a:r>
            <a:r>
              <a:rPr lang="nl-NL" sz="1100" dirty="0"/>
              <a:t>materieel</a:t>
            </a:r>
            <a:r>
              <a:rPr lang="nl-NL" sz="1100" dirty="0">
                <a:solidFill>
                  <a:schemeClr val="bg1">
                    <a:lumMod val="85000"/>
                  </a:schemeClr>
                </a:solidFill>
              </a:rPr>
              <a:t>, proces</a:t>
            </a:r>
          </a:p>
        </p:txBody>
      </p:sp>
    </p:spTree>
    <p:extLst>
      <p:ext uri="{BB962C8B-B14F-4D97-AF65-F5344CB8AC3E}">
        <p14:creationId xmlns:p14="http://schemas.microsoft.com/office/powerpoint/2010/main" val="4116328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a:xfrm>
            <a:off x="791770" y="627461"/>
            <a:ext cx="6076863" cy="647700"/>
          </a:xfrm>
        </p:spPr>
        <p:txBody>
          <a:bodyPr/>
          <a:lstStyle/>
          <a:p>
            <a:r>
              <a:rPr lang="nl-NL" dirty="0"/>
              <a:t>Nationale regeling: </a:t>
            </a:r>
            <a:r>
              <a:rPr lang="nl-NL" i="1" dirty="0"/>
              <a:t>nieuw te ontwikkelen subsidie voor laadinfra</a:t>
            </a:r>
          </a:p>
        </p:txBody>
      </p:sp>
      <p:pic>
        <p:nvPicPr>
          <p:cNvPr id="2" name="Afbeelding 1" descr="Afbeelding met tekst, Lettertype, logo, Graphics&#10;&#10;Automatisch gegenereerde beschrijving">
            <a:extLst>
              <a:ext uri="{FF2B5EF4-FFF2-40B4-BE49-F238E27FC236}">
                <a16:creationId xmlns:a16="http://schemas.microsoft.com/office/drawing/2014/main" id="{A75A1ED6-5B72-B7B5-069A-106410E67A35}"/>
              </a:ext>
            </a:extLst>
          </p:cNvPr>
          <p:cNvPicPr>
            <a:picLocks noChangeAspect="1"/>
          </p:cNvPicPr>
          <p:nvPr/>
        </p:nvPicPr>
        <p:blipFill>
          <a:blip r:embed="rId3"/>
          <a:stretch>
            <a:fillRect/>
          </a:stretch>
        </p:blipFill>
        <p:spPr>
          <a:xfrm>
            <a:off x="658521" y="103337"/>
            <a:ext cx="2576169" cy="524984"/>
          </a:xfrm>
          <a:prstGeom prst="rect">
            <a:avLst/>
          </a:prstGeom>
        </p:spPr>
      </p:pic>
      <p:sp>
        <p:nvSpPr>
          <p:cNvPr id="3" name="Tekstvak 2">
            <a:extLst>
              <a:ext uri="{FF2B5EF4-FFF2-40B4-BE49-F238E27FC236}">
                <a16:creationId xmlns:a16="http://schemas.microsoft.com/office/drawing/2014/main" id="{9E893632-455D-7F81-34E6-463AA39128B3}"/>
              </a:ext>
            </a:extLst>
          </p:cNvPr>
          <p:cNvSpPr txBox="1"/>
          <p:nvPr/>
        </p:nvSpPr>
        <p:spPr>
          <a:xfrm>
            <a:off x="732037" y="1213401"/>
            <a:ext cx="6196328" cy="1546577"/>
          </a:xfrm>
          <a:prstGeom prst="rect">
            <a:avLst/>
          </a:prstGeom>
          <a:noFill/>
        </p:spPr>
        <p:txBody>
          <a:bodyPr wrap="square" rtlCol="0">
            <a:spAutoFit/>
          </a:bodyPr>
          <a:lstStyle/>
          <a:p>
            <a:endParaRPr lang="nl-NL" dirty="0"/>
          </a:p>
          <a:p>
            <a:endParaRPr lang="nl-NL" dirty="0"/>
          </a:p>
          <a:p>
            <a:r>
              <a:rPr lang="nl-NL" dirty="0">
                <a:solidFill>
                  <a:srgbClr val="170000"/>
                </a:solidFill>
              </a:rPr>
              <a:t>Op dit moment is er een nieuwe landelijke subsidieregeling voor laadinfrastructuur in ontwikkeling. De verwachting is dat deze regeling in de zomer van 2024 gereed zal zijn. </a:t>
            </a:r>
          </a:p>
          <a:p>
            <a:endParaRPr lang="nl-NL" dirty="0"/>
          </a:p>
          <a:p>
            <a:endParaRPr lang="nl-NL" dirty="0"/>
          </a:p>
        </p:txBody>
      </p:sp>
      <p:sp>
        <p:nvSpPr>
          <p:cNvPr id="6" name="Tekstvak 5">
            <a:extLst>
              <a:ext uri="{FF2B5EF4-FFF2-40B4-BE49-F238E27FC236}">
                <a16:creationId xmlns:a16="http://schemas.microsoft.com/office/drawing/2014/main" id="{DB0D13DD-0726-28E7-D0AC-4356FFC82DE0}"/>
              </a:ext>
            </a:extLst>
          </p:cNvPr>
          <p:cNvSpPr txBox="1"/>
          <p:nvPr/>
        </p:nvSpPr>
        <p:spPr>
          <a:xfrm>
            <a:off x="7239595" y="686303"/>
            <a:ext cx="1633208" cy="1785104"/>
          </a:xfrm>
          <a:prstGeom prst="rect">
            <a:avLst/>
          </a:prstGeom>
          <a:noFill/>
          <a:ln w="38100">
            <a:solidFill>
              <a:schemeClr val="tx1"/>
            </a:solidFill>
            <a:prstDash val="dash"/>
          </a:ln>
        </p:spPr>
        <p:txBody>
          <a:bodyPr wrap="square" rtlCol="0">
            <a:spAutoFit/>
          </a:bodyPr>
          <a:lstStyle/>
          <a:p>
            <a:pPr marL="285750" indent="-285750">
              <a:buFont typeface="Wingdings" panose="05000000000000000000" pitchFamily="2" charset="2"/>
              <a:buChar char="ü"/>
            </a:pPr>
            <a:r>
              <a:rPr lang="nl-NL" sz="1100" dirty="0"/>
              <a:t>Ondernemers</a:t>
            </a:r>
            <a:r>
              <a:rPr lang="nl-NL" sz="1100" dirty="0">
                <a:solidFill>
                  <a:schemeClr val="bg1">
                    <a:lumMod val="85000"/>
                  </a:schemeClr>
                </a:solidFill>
              </a:rPr>
              <a:t>, </a:t>
            </a:r>
            <a:r>
              <a:rPr lang="nl-NL" sz="1100" dirty="0">
                <a:solidFill>
                  <a:schemeClr val="bg2"/>
                </a:solidFill>
              </a:rPr>
              <a:t>stichtingen, verenigingen</a:t>
            </a:r>
            <a:r>
              <a:rPr lang="nl-NL" sz="1100" dirty="0">
                <a:solidFill>
                  <a:schemeClr val="bg1">
                    <a:lumMod val="85000"/>
                  </a:schemeClr>
                </a:solidFill>
              </a:rPr>
              <a:t>,</a:t>
            </a:r>
            <a:r>
              <a:rPr lang="nl-NL" sz="1100" dirty="0">
                <a:solidFill>
                  <a:srgbClr val="4599D3"/>
                </a:solidFill>
              </a:rPr>
              <a:t> </a:t>
            </a:r>
            <a:r>
              <a:rPr lang="nl-NL" sz="1100" dirty="0">
                <a:solidFill>
                  <a:schemeClr val="bg1">
                    <a:lumMod val="85000"/>
                  </a:schemeClr>
                </a:solidFill>
              </a:rPr>
              <a:t>gemeenten, parkmanagement</a:t>
            </a:r>
          </a:p>
          <a:p>
            <a:pPr marL="285750" indent="-285750">
              <a:buFont typeface="Wingdings" panose="05000000000000000000" pitchFamily="2" charset="2"/>
              <a:buChar char="ü"/>
            </a:pPr>
            <a:r>
              <a:rPr lang="nl-NL" sz="1100" dirty="0"/>
              <a:t>Provincie Gelderland, Provincie Overijssel</a:t>
            </a:r>
          </a:p>
          <a:p>
            <a:pPr marL="285750" indent="-285750">
              <a:buClr>
                <a:srgbClr val="4599D3"/>
              </a:buClr>
              <a:buFont typeface="Wingdings" panose="05000000000000000000" pitchFamily="2" charset="2"/>
              <a:buChar char="ü"/>
            </a:pPr>
            <a:r>
              <a:rPr lang="nl-NL" sz="1100" dirty="0">
                <a:solidFill>
                  <a:schemeClr val="bg2"/>
                </a:solidFill>
              </a:rPr>
              <a:t>Materiaal, </a:t>
            </a:r>
            <a:r>
              <a:rPr lang="nl-NL" sz="1100" dirty="0"/>
              <a:t>materieel</a:t>
            </a:r>
            <a:r>
              <a:rPr lang="nl-NL" sz="1100" dirty="0">
                <a:solidFill>
                  <a:schemeClr val="bg1">
                    <a:lumMod val="85000"/>
                  </a:schemeClr>
                </a:solidFill>
              </a:rPr>
              <a:t>, proces</a:t>
            </a:r>
          </a:p>
        </p:txBody>
      </p:sp>
    </p:spTree>
    <p:extLst>
      <p:ext uri="{BB962C8B-B14F-4D97-AF65-F5344CB8AC3E}">
        <p14:creationId xmlns:p14="http://schemas.microsoft.com/office/powerpoint/2010/main" val="1301295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685CCDFB-EF35-AF4E-9722-D95CC00D0946}"/>
              </a:ext>
            </a:extLst>
          </p:cNvPr>
          <p:cNvPicPr>
            <a:picLocks noGrp="1" noChangeAspect="1"/>
          </p:cNvPicPr>
          <p:nvPr>
            <p:ph type="pic" sz="quarter" idx="10"/>
          </p:nvPr>
        </p:nvPicPr>
        <p:blipFill rotWithShape="1">
          <a:blip r:embed="rId3"/>
          <a:srcRect t="13537" b="33299"/>
          <a:stretch/>
        </p:blipFill>
        <p:spPr>
          <a:xfrm>
            <a:off x="1" y="1275163"/>
            <a:ext cx="9144000" cy="3240881"/>
          </a:xfrm>
        </p:spPr>
      </p:pic>
      <p:sp>
        <p:nvSpPr>
          <p:cNvPr id="3" name="Titel 2">
            <a:extLst>
              <a:ext uri="{FF2B5EF4-FFF2-40B4-BE49-F238E27FC236}">
                <a16:creationId xmlns:a16="http://schemas.microsoft.com/office/drawing/2014/main" id="{D1D36C44-4932-CB47-8D4A-7E170DC76328}"/>
              </a:ext>
            </a:extLst>
          </p:cNvPr>
          <p:cNvSpPr>
            <a:spLocks noGrp="1"/>
          </p:cNvSpPr>
          <p:nvPr>
            <p:ph type="ctrTitle"/>
          </p:nvPr>
        </p:nvSpPr>
        <p:spPr>
          <a:xfrm>
            <a:off x="791770" y="1938144"/>
            <a:ext cx="3891935" cy="633608"/>
          </a:xfrm>
          <a:solidFill>
            <a:schemeClr val="tx1"/>
          </a:solidFill>
        </p:spPr>
        <p:txBody>
          <a:bodyPr/>
          <a:lstStyle/>
          <a:p>
            <a:r>
              <a:rPr lang="nl-NL" sz="2700" dirty="0">
                <a:latin typeface="Calibri"/>
                <a:cs typeface="Calibri"/>
              </a:rPr>
              <a:t>Regionale regelingen</a:t>
            </a:r>
          </a:p>
        </p:txBody>
      </p:sp>
      <p:pic>
        <p:nvPicPr>
          <p:cNvPr id="2" name="Afbeelding 1" descr="Afbeelding met tekst, Lettertype, logo, Graphics&#10;&#10;Automatisch gegenereerde beschrijving">
            <a:extLst>
              <a:ext uri="{FF2B5EF4-FFF2-40B4-BE49-F238E27FC236}">
                <a16:creationId xmlns:a16="http://schemas.microsoft.com/office/drawing/2014/main" id="{458F4889-219E-8163-B05F-0C7232579636}"/>
              </a:ext>
            </a:extLst>
          </p:cNvPr>
          <p:cNvPicPr>
            <a:picLocks noChangeAspect="1"/>
          </p:cNvPicPr>
          <p:nvPr/>
        </p:nvPicPr>
        <p:blipFill>
          <a:blip r:embed="rId4"/>
          <a:stretch>
            <a:fillRect/>
          </a:stretch>
        </p:blipFill>
        <p:spPr>
          <a:xfrm>
            <a:off x="560395" y="281487"/>
            <a:ext cx="3794435" cy="773248"/>
          </a:xfrm>
          <a:prstGeom prst="rect">
            <a:avLst/>
          </a:prstGeom>
        </p:spPr>
      </p:pic>
    </p:spTree>
    <p:extLst>
      <p:ext uri="{BB962C8B-B14F-4D97-AF65-F5344CB8AC3E}">
        <p14:creationId xmlns:p14="http://schemas.microsoft.com/office/powerpoint/2010/main" val="304711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Regionale regeling: Sprinten naar een duurzaam bedrijventerrein</a:t>
            </a:r>
          </a:p>
        </p:txBody>
      </p:sp>
      <p:pic>
        <p:nvPicPr>
          <p:cNvPr id="2" name="Afbeelding 1" descr="Afbeelding met tekst, Lettertype, logo, Graphics&#10;&#10;Automatisch gegenereerde beschrijving">
            <a:extLst>
              <a:ext uri="{FF2B5EF4-FFF2-40B4-BE49-F238E27FC236}">
                <a16:creationId xmlns:a16="http://schemas.microsoft.com/office/drawing/2014/main" id="{A75A1ED6-5B72-B7B5-069A-106410E67A35}"/>
              </a:ext>
            </a:extLst>
          </p:cNvPr>
          <p:cNvPicPr>
            <a:picLocks noChangeAspect="1"/>
          </p:cNvPicPr>
          <p:nvPr/>
        </p:nvPicPr>
        <p:blipFill>
          <a:blip r:embed="rId3"/>
          <a:stretch>
            <a:fillRect/>
          </a:stretch>
        </p:blipFill>
        <p:spPr>
          <a:xfrm>
            <a:off x="658521" y="103337"/>
            <a:ext cx="2576169" cy="524984"/>
          </a:xfrm>
          <a:prstGeom prst="rect">
            <a:avLst/>
          </a:prstGeom>
        </p:spPr>
      </p:pic>
      <p:sp>
        <p:nvSpPr>
          <p:cNvPr id="3" name="Tekstvak 2">
            <a:extLst>
              <a:ext uri="{FF2B5EF4-FFF2-40B4-BE49-F238E27FC236}">
                <a16:creationId xmlns:a16="http://schemas.microsoft.com/office/drawing/2014/main" id="{3E2855C2-501C-8D19-79A9-4A350F999669}"/>
              </a:ext>
            </a:extLst>
          </p:cNvPr>
          <p:cNvSpPr txBox="1"/>
          <p:nvPr/>
        </p:nvSpPr>
        <p:spPr>
          <a:xfrm>
            <a:off x="791770" y="1392382"/>
            <a:ext cx="6263235" cy="3624069"/>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170000"/>
                </a:solidFill>
              </a:rPr>
              <a:t>Subsidieverstrekker: Provincie Overijssel</a:t>
            </a:r>
          </a:p>
          <a:p>
            <a:pPr marL="285750" indent="-285750">
              <a:buFont typeface="Arial" panose="020B0604020202020204" pitchFamily="34" charset="0"/>
              <a:buChar char="•"/>
            </a:pPr>
            <a:endParaRPr lang="nl-NL" dirty="0">
              <a:solidFill>
                <a:srgbClr val="170000"/>
              </a:solidFill>
            </a:endParaRPr>
          </a:p>
          <a:p>
            <a:pPr marL="285750" indent="-285750">
              <a:buFont typeface="Arial" panose="020B0604020202020204" pitchFamily="34" charset="0"/>
              <a:buChar char="•"/>
            </a:pPr>
            <a:endParaRPr lang="nl-NL" dirty="0">
              <a:solidFill>
                <a:srgbClr val="170000"/>
              </a:solidFill>
            </a:endParaRPr>
          </a:p>
          <a:p>
            <a:endParaRPr lang="nl-NL" dirty="0">
              <a:solidFill>
                <a:srgbClr val="170000"/>
              </a:solidFill>
            </a:endParaRPr>
          </a:p>
          <a:p>
            <a:r>
              <a:rPr lang="nl-NL" dirty="0">
                <a:solidFill>
                  <a:srgbClr val="170000"/>
                </a:solidFill>
              </a:rPr>
              <a:t>Neemt u als ondernemer, ondernemersvereniging of coöperatie deel aan een </a:t>
            </a:r>
            <a:r>
              <a:rPr lang="nl-NL" dirty="0">
                <a:solidFill>
                  <a:srgbClr val="170000"/>
                </a:solidFill>
                <a:hlinkClick r:id="rId4"/>
              </a:rPr>
              <a:t>sprintsessie</a:t>
            </a:r>
            <a:r>
              <a:rPr lang="nl-NL" dirty="0">
                <a:solidFill>
                  <a:srgbClr val="170000"/>
                </a:solidFill>
              </a:rPr>
              <a:t>? Dan kunt u deze subsidie inzetten als u in de planfase gezamenlijk aan de slag gaat met het verduurzamen van het bedrijventerrein. De subsidie kan worden ingezet voor externe bedrijven van de samenwerkende partijen of om onderzoek uit te voeren of advies in te winnen.</a:t>
            </a:r>
          </a:p>
          <a:p>
            <a:endParaRPr lang="nl-NL" dirty="0"/>
          </a:p>
          <a:p>
            <a:endParaRPr lang="nl-NL" dirty="0"/>
          </a:p>
          <a:p>
            <a:r>
              <a:rPr lang="nl-NL" dirty="0">
                <a:hlinkClick r:id="rId5"/>
              </a:rPr>
              <a:t>Ga hier naar de webpagina over de subsidie voor een concreet vervolg aan de sprintsessies. </a:t>
            </a:r>
            <a:endParaRPr lang="nl-NL" dirty="0"/>
          </a:p>
          <a:p>
            <a:pPr marL="285750" indent="-285750">
              <a:buFont typeface="Arial" panose="020B0604020202020204" pitchFamily="34" charset="0"/>
              <a:buChar char="•"/>
            </a:pPr>
            <a:endParaRPr lang="nl-NL" dirty="0"/>
          </a:p>
          <a:p>
            <a:endParaRPr lang="nl-NL" dirty="0"/>
          </a:p>
          <a:p>
            <a:endParaRPr lang="nl-NL" dirty="0"/>
          </a:p>
          <a:p>
            <a:endParaRPr lang="nl-NL" dirty="0"/>
          </a:p>
        </p:txBody>
      </p:sp>
      <p:sp>
        <p:nvSpPr>
          <p:cNvPr id="4" name="Tekstvak 3">
            <a:extLst>
              <a:ext uri="{FF2B5EF4-FFF2-40B4-BE49-F238E27FC236}">
                <a16:creationId xmlns:a16="http://schemas.microsoft.com/office/drawing/2014/main" id="{6A55CAA5-1573-849A-8827-73E779EA8FD1}"/>
              </a:ext>
            </a:extLst>
          </p:cNvPr>
          <p:cNvSpPr txBox="1"/>
          <p:nvPr/>
        </p:nvSpPr>
        <p:spPr>
          <a:xfrm>
            <a:off x="7190597" y="757615"/>
            <a:ext cx="1633208" cy="1785104"/>
          </a:xfrm>
          <a:prstGeom prst="rect">
            <a:avLst/>
          </a:prstGeom>
          <a:noFill/>
          <a:ln w="38100">
            <a:solidFill>
              <a:schemeClr val="tx1"/>
            </a:solidFill>
            <a:prstDash val="dash"/>
          </a:ln>
        </p:spPr>
        <p:txBody>
          <a:bodyPr wrap="square" rtlCol="0">
            <a:spAutoFit/>
          </a:bodyPr>
          <a:lstStyle/>
          <a:p>
            <a:pPr marL="285750" indent="-285750">
              <a:buFont typeface="Wingdings" panose="05000000000000000000" pitchFamily="2" charset="2"/>
              <a:buChar char="ü"/>
            </a:pPr>
            <a:r>
              <a:rPr lang="nl-NL" sz="1100" dirty="0">
                <a:solidFill>
                  <a:schemeClr val="bg2"/>
                </a:solidFill>
              </a:rPr>
              <a:t>Ondernemers, stichtingen, verenigingen</a:t>
            </a:r>
            <a:r>
              <a:rPr lang="nl-NL" sz="1100" dirty="0">
                <a:solidFill>
                  <a:schemeClr val="bg1">
                    <a:lumMod val="85000"/>
                  </a:schemeClr>
                </a:solidFill>
              </a:rPr>
              <a:t>,</a:t>
            </a:r>
            <a:r>
              <a:rPr lang="nl-NL" sz="1100" dirty="0">
                <a:solidFill>
                  <a:srgbClr val="4599D3"/>
                </a:solidFill>
              </a:rPr>
              <a:t> gemeenten, parkmanagement</a:t>
            </a:r>
          </a:p>
          <a:p>
            <a:pPr marL="285750" indent="-285750">
              <a:buFont typeface="Wingdings" panose="05000000000000000000" pitchFamily="2" charset="2"/>
              <a:buChar char="ü"/>
            </a:pPr>
            <a:r>
              <a:rPr lang="nl-NL" sz="1100" dirty="0">
                <a:solidFill>
                  <a:schemeClr val="bg2"/>
                </a:solidFill>
              </a:rPr>
              <a:t>Provincie Gelderland, </a:t>
            </a:r>
            <a:r>
              <a:rPr lang="nl-NL" sz="1100" dirty="0">
                <a:solidFill>
                  <a:srgbClr val="4599D3"/>
                </a:solidFill>
              </a:rPr>
              <a:t>Provincie Overijssel</a:t>
            </a:r>
          </a:p>
          <a:p>
            <a:pPr marL="285750" indent="-285750">
              <a:buClr>
                <a:srgbClr val="4599D3"/>
              </a:buClr>
              <a:buFont typeface="Wingdings" panose="05000000000000000000" pitchFamily="2" charset="2"/>
              <a:buChar char="ü"/>
            </a:pPr>
            <a:r>
              <a:rPr lang="nl-NL" sz="1100" dirty="0"/>
              <a:t>Materiaal</a:t>
            </a:r>
            <a:r>
              <a:rPr lang="nl-NL" sz="1100" dirty="0">
                <a:solidFill>
                  <a:schemeClr val="bg2"/>
                </a:solidFill>
              </a:rPr>
              <a:t>, materieel, </a:t>
            </a:r>
            <a:r>
              <a:rPr lang="nl-NL" sz="1100" dirty="0">
                <a:solidFill>
                  <a:schemeClr val="bg1">
                    <a:lumMod val="85000"/>
                  </a:schemeClr>
                </a:solidFill>
              </a:rPr>
              <a:t>proces</a:t>
            </a:r>
          </a:p>
        </p:txBody>
      </p:sp>
    </p:spTree>
    <p:extLst>
      <p:ext uri="{BB962C8B-B14F-4D97-AF65-F5344CB8AC3E}">
        <p14:creationId xmlns:p14="http://schemas.microsoft.com/office/powerpoint/2010/main" val="1085533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Regionale regeling: Scan verduurzaming wagenpark</a:t>
            </a:r>
          </a:p>
        </p:txBody>
      </p:sp>
      <p:pic>
        <p:nvPicPr>
          <p:cNvPr id="2" name="Afbeelding 1" descr="Afbeelding met tekst, Lettertype, logo, Graphics&#10;&#10;Automatisch gegenereerde beschrijving">
            <a:extLst>
              <a:ext uri="{FF2B5EF4-FFF2-40B4-BE49-F238E27FC236}">
                <a16:creationId xmlns:a16="http://schemas.microsoft.com/office/drawing/2014/main" id="{A75A1ED6-5B72-B7B5-069A-106410E67A35}"/>
              </a:ext>
            </a:extLst>
          </p:cNvPr>
          <p:cNvPicPr>
            <a:picLocks noChangeAspect="1"/>
          </p:cNvPicPr>
          <p:nvPr/>
        </p:nvPicPr>
        <p:blipFill>
          <a:blip r:embed="rId3"/>
          <a:stretch>
            <a:fillRect/>
          </a:stretch>
        </p:blipFill>
        <p:spPr>
          <a:xfrm>
            <a:off x="658521" y="103337"/>
            <a:ext cx="2576169" cy="524984"/>
          </a:xfrm>
          <a:prstGeom prst="rect">
            <a:avLst/>
          </a:prstGeom>
        </p:spPr>
      </p:pic>
      <p:sp>
        <p:nvSpPr>
          <p:cNvPr id="3" name="Tekstvak 2">
            <a:extLst>
              <a:ext uri="{FF2B5EF4-FFF2-40B4-BE49-F238E27FC236}">
                <a16:creationId xmlns:a16="http://schemas.microsoft.com/office/drawing/2014/main" id="{3E2855C2-501C-8D19-79A9-4A350F999669}"/>
              </a:ext>
            </a:extLst>
          </p:cNvPr>
          <p:cNvSpPr txBox="1"/>
          <p:nvPr/>
        </p:nvSpPr>
        <p:spPr>
          <a:xfrm>
            <a:off x="791770" y="1392382"/>
            <a:ext cx="6263235" cy="3624069"/>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170000"/>
                </a:solidFill>
              </a:rPr>
              <a:t>Subsidieverstrekker: Provincie Overijssel</a:t>
            </a:r>
          </a:p>
          <a:p>
            <a:pPr marL="285750" indent="-285750">
              <a:buFont typeface="Arial" panose="020B0604020202020204" pitchFamily="34" charset="0"/>
              <a:buChar char="•"/>
            </a:pPr>
            <a:endParaRPr lang="nl-NL" dirty="0">
              <a:solidFill>
                <a:srgbClr val="170000"/>
              </a:solidFill>
            </a:endParaRPr>
          </a:p>
          <a:p>
            <a:pPr marL="285750" indent="-285750">
              <a:buFont typeface="Arial" panose="020B0604020202020204" pitchFamily="34" charset="0"/>
              <a:buChar char="•"/>
            </a:pPr>
            <a:endParaRPr lang="nl-NL" dirty="0">
              <a:solidFill>
                <a:srgbClr val="170000"/>
              </a:solidFill>
            </a:endParaRPr>
          </a:p>
          <a:p>
            <a:endParaRPr lang="nl-NL" dirty="0">
              <a:solidFill>
                <a:srgbClr val="170000"/>
              </a:solidFill>
            </a:endParaRPr>
          </a:p>
          <a:p>
            <a:r>
              <a:rPr lang="nl-NL" dirty="0">
                <a:solidFill>
                  <a:srgbClr val="170000"/>
                </a:solidFill>
              </a:rPr>
              <a:t>Deze subsidie is bedoeld voor het laten uitvoeren van een scan die inzicht geeft in de operationele, technische en financiële haalbaarheid van de aanschaf van zero emissie vrachtvervoer. Om in aanmerking te komen voor deze subsidie is het onder andere van belang dat er nog niet is gestart met de scan voordat de subsidie is aangevraagd. Er wordt maximaal 75% van het bedrag gesubsidieerd met een maximum van €3000,- per aanvraag.</a:t>
            </a:r>
          </a:p>
          <a:p>
            <a:endParaRPr lang="nl-NL" dirty="0"/>
          </a:p>
          <a:p>
            <a:endParaRPr lang="nl-NL" dirty="0"/>
          </a:p>
          <a:p>
            <a:r>
              <a:rPr lang="nl-NL" dirty="0">
                <a:hlinkClick r:id="rId4"/>
              </a:rPr>
              <a:t>Ga hier naar de webpagina over de subsidie voor de scan verduurzaming wagenpark.</a:t>
            </a:r>
            <a:endParaRPr lang="nl-NL" dirty="0"/>
          </a:p>
          <a:p>
            <a:pPr marL="285750" indent="-285750">
              <a:buFont typeface="Arial" panose="020B0604020202020204" pitchFamily="34" charset="0"/>
              <a:buChar char="•"/>
            </a:pPr>
            <a:endParaRPr lang="nl-NL" dirty="0"/>
          </a:p>
          <a:p>
            <a:endParaRPr lang="nl-NL" dirty="0"/>
          </a:p>
          <a:p>
            <a:endParaRPr lang="nl-NL" dirty="0"/>
          </a:p>
          <a:p>
            <a:endParaRPr lang="nl-NL" dirty="0"/>
          </a:p>
        </p:txBody>
      </p:sp>
      <p:sp>
        <p:nvSpPr>
          <p:cNvPr id="4" name="Tekstvak 3">
            <a:extLst>
              <a:ext uri="{FF2B5EF4-FFF2-40B4-BE49-F238E27FC236}">
                <a16:creationId xmlns:a16="http://schemas.microsoft.com/office/drawing/2014/main" id="{6A55CAA5-1573-849A-8827-73E779EA8FD1}"/>
              </a:ext>
            </a:extLst>
          </p:cNvPr>
          <p:cNvSpPr txBox="1"/>
          <p:nvPr/>
        </p:nvSpPr>
        <p:spPr>
          <a:xfrm>
            <a:off x="7190597" y="757615"/>
            <a:ext cx="1633208" cy="1785104"/>
          </a:xfrm>
          <a:prstGeom prst="rect">
            <a:avLst/>
          </a:prstGeom>
          <a:noFill/>
          <a:ln w="38100">
            <a:solidFill>
              <a:schemeClr val="tx1"/>
            </a:solidFill>
            <a:prstDash val="dash"/>
          </a:ln>
        </p:spPr>
        <p:txBody>
          <a:bodyPr wrap="square" rtlCol="0">
            <a:spAutoFit/>
          </a:bodyPr>
          <a:lstStyle/>
          <a:p>
            <a:pPr marL="285750" indent="-285750">
              <a:buFont typeface="Wingdings" panose="05000000000000000000" pitchFamily="2" charset="2"/>
              <a:buChar char="ü"/>
            </a:pPr>
            <a:r>
              <a:rPr lang="nl-NL" sz="1100" dirty="0">
                <a:solidFill>
                  <a:srgbClr val="4599D3"/>
                </a:solidFill>
              </a:rPr>
              <a:t>Ondernemers</a:t>
            </a:r>
            <a:r>
              <a:rPr lang="nl-NL" sz="1100" dirty="0">
                <a:solidFill>
                  <a:schemeClr val="bg2"/>
                </a:solidFill>
              </a:rPr>
              <a:t>, stichtingen, verenigingen</a:t>
            </a:r>
            <a:r>
              <a:rPr lang="nl-NL" sz="1100" dirty="0">
                <a:solidFill>
                  <a:schemeClr val="bg1">
                    <a:lumMod val="85000"/>
                  </a:schemeClr>
                </a:solidFill>
              </a:rPr>
              <a:t>,</a:t>
            </a:r>
            <a:r>
              <a:rPr lang="nl-NL" sz="1100" dirty="0">
                <a:solidFill>
                  <a:srgbClr val="4599D3"/>
                </a:solidFill>
              </a:rPr>
              <a:t> </a:t>
            </a:r>
            <a:r>
              <a:rPr lang="nl-NL" sz="1100" dirty="0">
                <a:solidFill>
                  <a:schemeClr val="bg2"/>
                </a:solidFill>
              </a:rPr>
              <a:t>gemeenten, parkmanagement</a:t>
            </a:r>
          </a:p>
          <a:p>
            <a:pPr marL="285750" indent="-285750">
              <a:buFont typeface="Wingdings" panose="05000000000000000000" pitchFamily="2" charset="2"/>
              <a:buChar char="ü"/>
            </a:pPr>
            <a:r>
              <a:rPr lang="nl-NL" sz="1100" dirty="0">
                <a:solidFill>
                  <a:schemeClr val="bg2"/>
                </a:solidFill>
              </a:rPr>
              <a:t>Provincie Gelderland, </a:t>
            </a:r>
            <a:r>
              <a:rPr lang="nl-NL" sz="1100" dirty="0">
                <a:solidFill>
                  <a:srgbClr val="4599D3"/>
                </a:solidFill>
              </a:rPr>
              <a:t>Provincie Overijssel</a:t>
            </a:r>
          </a:p>
          <a:p>
            <a:pPr marL="285750" indent="-285750">
              <a:buClr>
                <a:srgbClr val="4599D3"/>
              </a:buClr>
              <a:buFont typeface="Wingdings" panose="05000000000000000000" pitchFamily="2" charset="2"/>
              <a:buChar char="ü"/>
            </a:pPr>
            <a:r>
              <a:rPr lang="nl-NL" sz="1100" dirty="0">
                <a:solidFill>
                  <a:schemeClr val="bg2"/>
                </a:solidFill>
              </a:rPr>
              <a:t>Materiaal, </a:t>
            </a:r>
            <a:r>
              <a:rPr lang="nl-NL" sz="1100" dirty="0">
                <a:solidFill>
                  <a:srgbClr val="4599D3"/>
                </a:solidFill>
              </a:rPr>
              <a:t>materieel</a:t>
            </a:r>
            <a:r>
              <a:rPr lang="nl-NL" sz="1100" dirty="0">
                <a:solidFill>
                  <a:schemeClr val="bg2"/>
                </a:solidFill>
              </a:rPr>
              <a:t>, </a:t>
            </a:r>
            <a:r>
              <a:rPr lang="nl-NL" sz="1100" dirty="0">
                <a:solidFill>
                  <a:schemeClr val="bg1">
                    <a:lumMod val="85000"/>
                  </a:schemeClr>
                </a:solidFill>
              </a:rPr>
              <a:t>proces</a:t>
            </a:r>
          </a:p>
        </p:txBody>
      </p:sp>
    </p:spTree>
    <p:extLst>
      <p:ext uri="{BB962C8B-B14F-4D97-AF65-F5344CB8AC3E}">
        <p14:creationId xmlns:p14="http://schemas.microsoft.com/office/powerpoint/2010/main" val="4063339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Regionale regeling: Rapport en training duurzaam goederenvervoer over de weg</a:t>
            </a:r>
          </a:p>
        </p:txBody>
      </p:sp>
      <p:pic>
        <p:nvPicPr>
          <p:cNvPr id="2" name="Afbeelding 1" descr="Afbeelding met tekst, Lettertype, logo, Graphics&#10;&#10;Automatisch gegenereerde beschrijving">
            <a:extLst>
              <a:ext uri="{FF2B5EF4-FFF2-40B4-BE49-F238E27FC236}">
                <a16:creationId xmlns:a16="http://schemas.microsoft.com/office/drawing/2014/main" id="{A75A1ED6-5B72-B7B5-069A-106410E67A35}"/>
              </a:ext>
            </a:extLst>
          </p:cNvPr>
          <p:cNvPicPr>
            <a:picLocks noChangeAspect="1"/>
          </p:cNvPicPr>
          <p:nvPr/>
        </p:nvPicPr>
        <p:blipFill>
          <a:blip r:embed="rId3"/>
          <a:stretch>
            <a:fillRect/>
          </a:stretch>
        </p:blipFill>
        <p:spPr>
          <a:xfrm>
            <a:off x="658521" y="103337"/>
            <a:ext cx="2576169" cy="524984"/>
          </a:xfrm>
          <a:prstGeom prst="rect">
            <a:avLst/>
          </a:prstGeom>
        </p:spPr>
      </p:pic>
      <p:sp>
        <p:nvSpPr>
          <p:cNvPr id="3" name="Tekstvak 2">
            <a:extLst>
              <a:ext uri="{FF2B5EF4-FFF2-40B4-BE49-F238E27FC236}">
                <a16:creationId xmlns:a16="http://schemas.microsoft.com/office/drawing/2014/main" id="{9768B861-1750-9505-E768-903C6491CEB1}"/>
              </a:ext>
            </a:extLst>
          </p:cNvPr>
          <p:cNvSpPr txBox="1"/>
          <p:nvPr/>
        </p:nvSpPr>
        <p:spPr>
          <a:xfrm>
            <a:off x="879765" y="1378527"/>
            <a:ext cx="5922818" cy="2793072"/>
          </a:xfrm>
          <a:prstGeom prst="rect">
            <a:avLst/>
          </a:prstGeom>
          <a:noFill/>
        </p:spPr>
        <p:txBody>
          <a:bodyPr wrap="square" rtlCol="0">
            <a:spAutoFit/>
          </a:bodyPr>
          <a:lstStyle/>
          <a:p>
            <a:pPr marL="285750" indent="-285750">
              <a:buFont typeface="Arial" panose="020B0604020202020204" pitchFamily="34" charset="0"/>
              <a:buChar char="•"/>
            </a:pPr>
            <a:r>
              <a:rPr lang="nl-NL">
                <a:solidFill>
                  <a:srgbClr val="170000"/>
                </a:solidFill>
              </a:rPr>
              <a:t>Verstrekker: Provincie Gelderland</a:t>
            </a:r>
          </a:p>
          <a:p>
            <a:pPr marL="285750" indent="-285750">
              <a:buFont typeface="Arial" panose="020B0604020202020204" pitchFamily="34" charset="0"/>
              <a:buChar char="•"/>
            </a:pPr>
            <a:endParaRPr lang="nl-NL">
              <a:solidFill>
                <a:srgbClr val="170000"/>
              </a:solidFill>
            </a:endParaRPr>
          </a:p>
          <a:p>
            <a:pPr marL="285750" indent="-285750">
              <a:buFont typeface="Arial" panose="020B0604020202020204" pitchFamily="34" charset="0"/>
              <a:buChar char="•"/>
            </a:pPr>
            <a:endParaRPr lang="nl-NL">
              <a:solidFill>
                <a:srgbClr val="170000"/>
              </a:solidFill>
            </a:endParaRPr>
          </a:p>
          <a:p>
            <a:r>
              <a:rPr lang="nl-NL">
                <a:solidFill>
                  <a:srgbClr val="170000"/>
                </a:solidFill>
              </a:rPr>
              <a:t>Deze subsidie kunt u als ondernemer aanvragen voor een adviesrapport over het verduurzamen van uw wagenpark, of voor een training over laadinfrastructuur voor logistieke voertuigen. Deze rapporten en trainingen moeten aan bepaalde voorwaarden voldoen, zoals financiële consequenties van het gebruik van eigen opwek en investeren in laadinfrastructuur. </a:t>
            </a:r>
          </a:p>
          <a:p>
            <a:endParaRPr lang="nl-NL"/>
          </a:p>
          <a:p>
            <a:endParaRPr lang="nl-NL"/>
          </a:p>
          <a:p>
            <a:endParaRPr lang="nl-NL"/>
          </a:p>
          <a:p>
            <a:r>
              <a:rPr lang="nl-NL">
                <a:hlinkClick r:id="rId4"/>
              </a:rPr>
              <a:t>Ga hier naar de webpagina over de subsidie en training voor verduurzaming van het goederenvervoer.</a:t>
            </a:r>
            <a:endParaRPr lang="nl-NL"/>
          </a:p>
        </p:txBody>
      </p:sp>
      <p:sp>
        <p:nvSpPr>
          <p:cNvPr id="4" name="Tekstvak 3">
            <a:extLst>
              <a:ext uri="{FF2B5EF4-FFF2-40B4-BE49-F238E27FC236}">
                <a16:creationId xmlns:a16="http://schemas.microsoft.com/office/drawing/2014/main" id="{5F5516B1-7515-3289-E5D3-DB4565314B09}"/>
              </a:ext>
            </a:extLst>
          </p:cNvPr>
          <p:cNvSpPr txBox="1"/>
          <p:nvPr/>
        </p:nvSpPr>
        <p:spPr>
          <a:xfrm>
            <a:off x="7175728" y="818005"/>
            <a:ext cx="1633208" cy="1785104"/>
          </a:xfrm>
          <a:prstGeom prst="rect">
            <a:avLst/>
          </a:prstGeom>
          <a:noFill/>
          <a:ln w="38100">
            <a:solidFill>
              <a:schemeClr val="tx1"/>
            </a:solidFill>
            <a:prstDash val="dash"/>
          </a:ln>
        </p:spPr>
        <p:txBody>
          <a:bodyPr wrap="square" rtlCol="0">
            <a:spAutoFit/>
          </a:bodyPr>
          <a:lstStyle/>
          <a:p>
            <a:pPr marL="285750" indent="-285750">
              <a:buFont typeface="Wingdings" panose="05000000000000000000" pitchFamily="2" charset="2"/>
              <a:buChar char="ü"/>
            </a:pPr>
            <a:r>
              <a:rPr lang="nl-NL" sz="1100" dirty="0">
                <a:solidFill>
                  <a:srgbClr val="4599D3"/>
                </a:solidFill>
              </a:rPr>
              <a:t>Ondernemers</a:t>
            </a:r>
            <a:r>
              <a:rPr lang="nl-NL" sz="1100" dirty="0">
                <a:solidFill>
                  <a:schemeClr val="bg2"/>
                </a:solidFill>
              </a:rPr>
              <a:t>,</a:t>
            </a:r>
            <a:r>
              <a:rPr lang="nl-NL" sz="1100" dirty="0">
                <a:solidFill>
                  <a:srgbClr val="4599D3"/>
                </a:solidFill>
              </a:rPr>
              <a:t> </a:t>
            </a:r>
            <a:r>
              <a:rPr lang="nl-NL" sz="1100" dirty="0">
                <a:solidFill>
                  <a:schemeClr val="bg2"/>
                </a:solidFill>
              </a:rPr>
              <a:t>stichtingen, verenigingen, gemeenten, parkmanagement</a:t>
            </a:r>
          </a:p>
          <a:p>
            <a:pPr marL="285750" indent="-285750">
              <a:buFont typeface="Wingdings" panose="05000000000000000000" pitchFamily="2" charset="2"/>
              <a:buChar char="ü"/>
            </a:pPr>
            <a:r>
              <a:rPr lang="nl-NL" sz="1100" dirty="0">
                <a:solidFill>
                  <a:srgbClr val="4599D3"/>
                </a:solidFill>
              </a:rPr>
              <a:t>Provincie Gelderland</a:t>
            </a:r>
            <a:r>
              <a:rPr lang="nl-NL" sz="1100" dirty="0">
                <a:solidFill>
                  <a:schemeClr val="bg2"/>
                </a:solidFill>
              </a:rPr>
              <a:t>, Provincie Overijssel</a:t>
            </a:r>
          </a:p>
          <a:p>
            <a:pPr marL="285750" indent="-285750">
              <a:buClr>
                <a:srgbClr val="4599D3"/>
              </a:buClr>
              <a:buFont typeface="Wingdings" panose="05000000000000000000" pitchFamily="2" charset="2"/>
              <a:buChar char="ü"/>
            </a:pPr>
            <a:r>
              <a:rPr lang="nl-NL" sz="1100" dirty="0">
                <a:solidFill>
                  <a:schemeClr val="bg2"/>
                </a:solidFill>
              </a:rPr>
              <a:t>Materiaal, materieel, </a:t>
            </a:r>
            <a:r>
              <a:rPr lang="nl-NL" sz="1100" dirty="0">
                <a:solidFill>
                  <a:srgbClr val="4599D3"/>
                </a:solidFill>
              </a:rPr>
              <a:t>proces</a:t>
            </a:r>
          </a:p>
        </p:txBody>
      </p:sp>
    </p:spTree>
    <p:extLst>
      <p:ext uri="{BB962C8B-B14F-4D97-AF65-F5344CB8AC3E}">
        <p14:creationId xmlns:p14="http://schemas.microsoft.com/office/powerpoint/2010/main" val="4025979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Regionale regeling: Toekomstbestendige bedrijventerreinen - procesondersteuning</a:t>
            </a:r>
          </a:p>
        </p:txBody>
      </p:sp>
      <p:pic>
        <p:nvPicPr>
          <p:cNvPr id="2" name="Afbeelding 1" descr="Afbeelding met tekst, Lettertype, logo, Graphics&#10;&#10;Automatisch gegenereerde beschrijving">
            <a:extLst>
              <a:ext uri="{FF2B5EF4-FFF2-40B4-BE49-F238E27FC236}">
                <a16:creationId xmlns:a16="http://schemas.microsoft.com/office/drawing/2014/main" id="{A75A1ED6-5B72-B7B5-069A-106410E67A35}"/>
              </a:ext>
            </a:extLst>
          </p:cNvPr>
          <p:cNvPicPr>
            <a:picLocks noChangeAspect="1"/>
          </p:cNvPicPr>
          <p:nvPr/>
        </p:nvPicPr>
        <p:blipFill>
          <a:blip r:embed="rId3"/>
          <a:stretch>
            <a:fillRect/>
          </a:stretch>
        </p:blipFill>
        <p:spPr>
          <a:xfrm>
            <a:off x="658521" y="103337"/>
            <a:ext cx="2576169" cy="524984"/>
          </a:xfrm>
          <a:prstGeom prst="rect">
            <a:avLst/>
          </a:prstGeom>
        </p:spPr>
      </p:pic>
      <p:sp>
        <p:nvSpPr>
          <p:cNvPr id="3" name="Tekstvak 2">
            <a:extLst>
              <a:ext uri="{FF2B5EF4-FFF2-40B4-BE49-F238E27FC236}">
                <a16:creationId xmlns:a16="http://schemas.microsoft.com/office/drawing/2014/main" id="{CF03C920-FB7D-1880-D7A4-9762832A9B86}"/>
              </a:ext>
            </a:extLst>
          </p:cNvPr>
          <p:cNvSpPr txBox="1"/>
          <p:nvPr/>
        </p:nvSpPr>
        <p:spPr>
          <a:xfrm>
            <a:off x="879764" y="1399309"/>
            <a:ext cx="5957916" cy="2169825"/>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170000"/>
                </a:solidFill>
              </a:rPr>
              <a:t>Verstrekker: Provincie Gelderland</a:t>
            </a:r>
          </a:p>
          <a:p>
            <a:pPr marL="285750" indent="-285750">
              <a:buFont typeface="Arial" panose="020B0604020202020204" pitchFamily="34" charset="0"/>
              <a:buChar char="•"/>
            </a:pPr>
            <a:endParaRPr lang="nl-NL" dirty="0">
              <a:solidFill>
                <a:srgbClr val="170000"/>
              </a:solidFill>
            </a:endParaRPr>
          </a:p>
          <a:p>
            <a:pPr marL="285750" indent="-285750">
              <a:buFont typeface="Arial" panose="020B0604020202020204" pitchFamily="34" charset="0"/>
              <a:buChar char="•"/>
            </a:pPr>
            <a:endParaRPr lang="nl-NL" dirty="0">
              <a:solidFill>
                <a:srgbClr val="170000"/>
              </a:solidFill>
            </a:endParaRPr>
          </a:p>
          <a:p>
            <a:r>
              <a:rPr lang="nl-NL" dirty="0">
                <a:solidFill>
                  <a:srgbClr val="170000"/>
                </a:solidFill>
              </a:rPr>
              <a:t>Er is subsidie beschikbaar om u te laten ondersteunen bij het proces van verduurzaming van bedrijventerreinen. Dit omvat ook procesondersteuning bij de realisatie van laadinfrastructuur.</a:t>
            </a:r>
          </a:p>
          <a:p>
            <a:endParaRPr lang="nl-NL" dirty="0">
              <a:solidFill>
                <a:srgbClr val="170000"/>
              </a:solidFill>
            </a:endParaRPr>
          </a:p>
          <a:p>
            <a:endParaRPr lang="nl-NL" dirty="0">
              <a:solidFill>
                <a:srgbClr val="170000"/>
              </a:solidFill>
            </a:endParaRPr>
          </a:p>
          <a:p>
            <a:r>
              <a:rPr lang="nl-NL" dirty="0">
                <a:solidFill>
                  <a:srgbClr val="0563C1"/>
                </a:solidFill>
                <a:hlinkClick r:id="rId4">
                  <a:extLst>
                    <a:ext uri="{A12FA001-AC4F-418D-AE19-62706E023703}">
                      <ahyp:hlinkClr xmlns:ahyp="http://schemas.microsoft.com/office/drawing/2018/hyperlinkcolor" val="tx"/>
                    </a:ext>
                  </a:extLst>
                </a:hlinkClick>
              </a:rPr>
              <a:t>Ga hier naar de webpagina over de subsidie voor procesondersteuning op bedrijventerreinen.</a:t>
            </a:r>
            <a:endParaRPr lang="nl-NL" dirty="0">
              <a:solidFill>
                <a:srgbClr val="0563C1"/>
              </a:solidFill>
            </a:endParaRPr>
          </a:p>
        </p:txBody>
      </p:sp>
      <p:sp>
        <p:nvSpPr>
          <p:cNvPr id="4" name="Tekstvak 3">
            <a:extLst>
              <a:ext uri="{FF2B5EF4-FFF2-40B4-BE49-F238E27FC236}">
                <a16:creationId xmlns:a16="http://schemas.microsoft.com/office/drawing/2014/main" id="{AD4BA714-5CB7-CC56-7046-DD5C82B1C391}"/>
              </a:ext>
            </a:extLst>
          </p:cNvPr>
          <p:cNvSpPr txBox="1"/>
          <p:nvPr/>
        </p:nvSpPr>
        <p:spPr>
          <a:xfrm>
            <a:off x="7297648" y="802011"/>
            <a:ext cx="1633208" cy="1785104"/>
          </a:xfrm>
          <a:prstGeom prst="rect">
            <a:avLst/>
          </a:prstGeom>
          <a:noFill/>
          <a:ln w="38100">
            <a:solidFill>
              <a:schemeClr val="tx1"/>
            </a:solidFill>
            <a:prstDash val="dash"/>
          </a:ln>
        </p:spPr>
        <p:txBody>
          <a:bodyPr wrap="square" rtlCol="0">
            <a:spAutoFit/>
          </a:bodyPr>
          <a:lstStyle/>
          <a:p>
            <a:pPr marL="285750" indent="-285750">
              <a:buFont typeface="Wingdings" panose="05000000000000000000" pitchFamily="2" charset="2"/>
              <a:buChar char="ü"/>
            </a:pPr>
            <a:r>
              <a:rPr lang="nl-NL" sz="1100" dirty="0">
                <a:solidFill>
                  <a:srgbClr val="4599D3"/>
                </a:solidFill>
              </a:rPr>
              <a:t>Ondernemers</a:t>
            </a:r>
            <a:r>
              <a:rPr lang="nl-NL" sz="1100" dirty="0">
                <a:solidFill>
                  <a:schemeClr val="bg2"/>
                </a:solidFill>
              </a:rPr>
              <a:t>,</a:t>
            </a:r>
            <a:r>
              <a:rPr lang="nl-NL" sz="1100" dirty="0">
                <a:solidFill>
                  <a:srgbClr val="4599D3"/>
                </a:solidFill>
              </a:rPr>
              <a:t> </a:t>
            </a:r>
            <a:r>
              <a:rPr lang="nl-NL" sz="1100" dirty="0">
                <a:solidFill>
                  <a:schemeClr val="bg2"/>
                </a:solidFill>
              </a:rPr>
              <a:t>stichtingen, verenigingen, </a:t>
            </a:r>
            <a:r>
              <a:rPr lang="nl-NL" sz="1100" dirty="0">
                <a:solidFill>
                  <a:srgbClr val="4599D3"/>
                </a:solidFill>
              </a:rPr>
              <a:t>gemeenten, parkmanagement</a:t>
            </a:r>
          </a:p>
          <a:p>
            <a:pPr marL="285750" indent="-285750">
              <a:buFont typeface="Wingdings" panose="05000000000000000000" pitchFamily="2" charset="2"/>
              <a:buChar char="ü"/>
            </a:pPr>
            <a:r>
              <a:rPr lang="nl-NL" sz="1100" dirty="0">
                <a:solidFill>
                  <a:srgbClr val="4599D3"/>
                </a:solidFill>
              </a:rPr>
              <a:t>Provincie Gelderland</a:t>
            </a:r>
            <a:r>
              <a:rPr lang="nl-NL" sz="1100" dirty="0">
                <a:solidFill>
                  <a:schemeClr val="bg2"/>
                </a:solidFill>
              </a:rPr>
              <a:t>, Provincie Overijssel</a:t>
            </a:r>
          </a:p>
          <a:p>
            <a:pPr marL="285750" indent="-285750">
              <a:buClr>
                <a:srgbClr val="4599D3"/>
              </a:buClr>
              <a:buFont typeface="Wingdings" panose="05000000000000000000" pitchFamily="2" charset="2"/>
              <a:buChar char="ü"/>
            </a:pPr>
            <a:r>
              <a:rPr lang="nl-NL" sz="1100" dirty="0">
                <a:solidFill>
                  <a:schemeClr val="bg2"/>
                </a:solidFill>
              </a:rPr>
              <a:t>Materiaal, materieel, </a:t>
            </a:r>
            <a:r>
              <a:rPr lang="nl-NL" sz="1100" dirty="0">
                <a:solidFill>
                  <a:srgbClr val="4599D3"/>
                </a:solidFill>
              </a:rPr>
              <a:t>proces</a:t>
            </a:r>
          </a:p>
        </p:txBody>
      </p:sp>
    </p:spTree>
    <p:extLst>
      <p:ext uri="{BB962C8B-B14F-4D97-AF65-F5344CB8AC3E}">
        <p14:creationId xmlns:p14="http://schemas.microsoft.com/office/powerpoint/2010/main" val="2054074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Regionale regeling: Toekomstbestendige bedrijventerreinen – Realisatie fysieke maatregelen</a:t>
            </a:r>
          </a:p>
        </p:txBody>
      </p:sp>
      <p:pic>
        <p:nvPicPr>
          <p:cNvPr id="2" name="Afbeelding 1" descr="Afbeelding met tekst, Lettertype, logo, Graphics&#10;&#10;Automatisch gegenereerde beschrijving">
            <a:extLst>
              <a:ext uri="{FF2B5EF4-FFF2-40B4-BE49-F238E27FC236}">
                <a16:creationId xmlns:a16="http://schemas.microsoft.com/office/drawing/2014/main" id="{A75A1ED6-5B72-B7B5-069A-106410E67A35}"/>
              </a:ext>
            </a:extLst>
          </p:cNvPr>
          <p:cNvPicPr>
            <a:picLocks noChangeAspect="1"/>
          </p:cNvPicPr>
          <p:nvPr/>
        </p:nvPicPr>
        <p:blipFill>
          <a:blip r:embed="rId3"/>
          <a:stretch>
            <a:fillRect/>
          </a:stretch>
        </p:blipFill>
        <p:spPr>
          <a:xfrm>
            <a:off x="658521" y="103337"/>
            <a:ext cx="2576169" cy="524984"/>
          </a:xfrm>
          <a:prstGeom prst="rect">
            <a:avLst/>
          </a:prstGeom>
        </p:spPr>
      </p:pic>
      <p:sp>
        <p:nvSpPr>
          <p:cNvPr id="3" name="Tekstvak 2">
            <a:extLst>
              <a:ext uri="{FF2B5EF4-FFF2-40B4-BE49-F238E27FC236}">
                <a16:creationId xmlns:a16="http://schemas.microsoft.com/office/drawing/2014/main" id="{CF03C920-FB7D-1880-D7A4-9762832A9B86}"/>
              </a:ext>
            </a:extLst>
          </p:cNvPr>
          <p:cNvSpPr txBox="1"/>
          <p:nvPr/>
        </p:nvSpPr>
        <p:spPr>
          <a:xfrm>
            <a:off x="879764" y="1399309"/>
            <a:ext cx="5957916" cy="2377574"/>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170000"/>
                </a:solidFill>
              </a:rPr>
              <a:t>Verstrekker: Provincie Gelderland</a:t>
            </a:r>
          </a:p>
          <a:p>
            <a:pPr marL="285750" indent="-285750">
              <a:buFont typeface="Arial" panose="020B0604020202020204" pitchFamily="34" charset="0"/>
              <a:buChar char="•"/>
            </a:pPr>
            <a:endParaRPr lang="nl-NL" dirty="0">
              <a:solidFill>
                <a:srgbClr val="170000"/>
              </a:solidFill>
            </a:endParaRPr>
          </a:p>
          <a:p>
            <a:pPr marL="285750" indent="-285750">
              <a:buFont typeface="Arial" panose="020B0604020202020204" pitchFamily="34" charset="0"/>
              <a:buChar char="•"/>
            </a:pPr>
            <a:endParaRPr lang="nl-NL" dirty="0">
              <a:solidFill>
                <a:srgbClr val="170000"/>
              </a:solidFill>
            </a:endParaRPr>
          </a:p>
          <a:p>
            <a:r>
              <a:rPr lang="nl-NL" dirty="0">
                <a:solidFill>
                  <a:srgbClr val="170000"/>
                </a:solidFill>
              </a:rPr>
              <a:t>Voor de realisatie van fysieke maatregelen op bedrijventerreinen, die bijdragen aan de toekomstbestendigheid van het terrein, is subsidie beschikbaar. Hieronder valt ook ‘energieopslag’, zoals de plaatsing van een stationaire batterij. Er kan gebruik gemaakt worden van deze subsidie als er sprake is van een tekort in de begroting.</a:t>
            </a:r>
          </a:p>
          <a:p>
            <a:endParaRPr lang="nl-NL" dirty="0">
              <a:solidFill>
                <a:srgbClr val="170000"/>
              </a:solidFill>
            </a:endParaRPr>
          </a:p>
          <a:p>
            <a:r>
              <a:rPr lang="nl-NL" dirty="0">
                <a:solidFill>
                  <a:srgbClr val="0563C1"/>
                </a:solidFill>
                <a:hlinkClick r:id="rId4"/>
              </a:rPr>
              <a:t>Ga hier naar de webpagina over de subsidie voor de realisatie van fysieke maatregelen op bedrijventerreinen.</a:t>
            </a:r>
            <a:endParaRPr lang="nl-NL" dirty="0">
              <a:solidFill>
                <a:srgbClr val="0563C1"/>
              </a:solidFill>
            </a:endParaRPr>
          </a:p>
        </p:txBody>
      </p:sp>
      <p:sp>
        <p:nvSpPr>
          <p:cNvPr id="4" name="Tekstvak 3">
            <a:extLst>
              <a:ext uri="{FF2B5EF4-FFF2-40B4-BE49-F238E27FC236}">
                <a16:creationId xmlns:a16="http://schemas.microsoft.com/office/drawing/2014/main" id="{AD4BA714-5CB7-CC56-7046-DD5C82B1C391}"/>
              </a:ext>
            </a:extLst>
          </p:cNvPr>
          <p:cNvSpPr txBox="1"/>
          <p:nvPr/>
        </p:nvSpPr>
        <p:spPr>
          <a:xfrm>
            <a:off x="7297648" y="802011"/>
            <a:ext cx="1633208" cy="1785104"/>
          </a:xfrm>
          <a:prstGeom prst="rect">
            <a:avLst/>
          </a:prstGeom>
          <a:noFill/>
          <a:ln w="38100">
            <a:solidFill>
              <a:schemeClr val="tx1"/>
            </a:solidFill>
            <a:prstDash val="dash"/>
          </a:ln>
        </p:spPr>
        <p:txBody>
          <a:bodyPr wrap="square" rtlCol="0">
            <a:spAutoFit/>
          </a:bodyPr>
          <a:lstStyle/>
          <a:p>
            <a:pPr marL="285750" indent="-285750">
              <a:buFont typeface="Wingdings" panose="05000000000000000000" pitchFamily="2" charset="2"/>
              <a:buChar char="ü"/>
            </a:pPr>
            <a:r>
              <a:rPr lang="nl-NL" sz="1100" dirty="0">
                <a:solidFill>
                  <a:srgbClr val="4599D3"/>
                </a:solidFill>
              </a:rPr>
              <a:t>Ondernemers</a:t>
            </a:r>
            <a:r>
              <a:rPr lang="nl-NL" sz="1100" dirty="0">
                <a:solidFill>
                  <a:schemeClr val="bg2"/>
                </a:solidFill>
              </a:rPr>
              <a:t>,</a:t>
            </a:r>
            <a:r>
              <a:rPr lang="nl-NL" sz="1100" dirty="0">
                <a:solidFill>
                  <a:srgbClr val="4599D3"/>
                </a:solidFill>
              </a:rPr>
              <a:t> </a:t>
            </a:r>
            <a:r>
              <a:rPr lang="nl-NL" sz="1100" dirty="0">
                <a:solidFill>
                  <a:schemeClr val="bg2"/>
                </a:solidFill>
              </a:rPr>
              <a:t>stichtingen, verenigingen, </a:t>
            </a:r>
            <a:r>
              <a:rPr lang="nl-NL" sz="1100" dirty="0">
                <a:solidFill>
                  <a:srgbClr val="4599D3"/>
                </a:solidFill>
              </a:rPr>
              <a:t>gemeenten, parkmanagement</a:t>
            </a:r>
          </a:p>
          <a:p>
            <a:pPr marL="285750" indent="-285750">
              <a:buFont typeface="Wingdings" panose="05000000000000000000" pitchFamily="2" charset="2"/>
              <a:buChar char="ü"/>
            </a:pPr>
            <a:r>
              <a:rPr lang="nl-NL" sz="1100" dirty="0">
                <a:solidFill>
                  <a:srgbClr val="4599D3"/>
                </a:solidFill>
              </a:rPr>
              <a:t>Provincie Gelderland</a:t>
            </a:r>
            <a:r>
              <a:rPr lang="nl-NL" sz="1100" dirty="0">
                <a:solidFill>
                  <a:schemeClr val="bg2"/>
                </a:solidFill>
              </a:rPr>
              <a:t>, Provincie Overijssel</a:t>
            </a:r>
          </a:p>
          <a:p>
            <a:pPr marL="285750" indent="-285750">
              <a:buClr>
                <a:srgbClr val="4599D3"/>
              </a:buClr>
              <a:buFont typeface="Wingdings" panose="05000000000000000000" pitchFamily="2" charset="2"/>
              <a:buChar char="ü"/>
            </a:pPr>
            <a:r>
              <a:rPr lang="nl-NL" sz="1100" dirty="0">
                <a:solidFill>
                  <a:srgbClr val="4599D3"/>
                </a:solidFill>
              </a:rPr>
              <a:t>Materiaal</a:t>
            </a:r>
            <a:r>
              <a:rPr lang="nl-NL" sz="1100" dirty="0">
                <a:solidFill>
                  <a:schemeClr val="bg2"/>
                </a:solidFill>
              </a:rPr>
              <a:t>, materieel, proces</a:t>
            </a:r>
          </a:p>
        </p:txBody>
      </p:sp>
    </p:spTree>
    <p:extLst>
      <p:ext uri="{BB962C8B-B14F-4D97-AF65-F5344CB8AC3E}">
        <p14:creationId xmlns:p14="http://schemas.microsoft.com/office/powerpoint/2010/main" val="74453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855DB9CB-BD7D-267C-7C27-9B549A3BF03C}"/>
              </a:ext>
            </a:extLst>
          </p:cNvPr>
          <p:cNvSpPr txBox="1"/>
          <p:nvPr/>
        </p:nvSpPr>
        <p:spPr>
          <a:xfrm>
            <a:off x="831629" y="1261243"/>
            <a:ext cx="7738629" cy="2873992"/>
          </a:xfrm>
          <a:prstGeom prst="rect">
            <a:avLst/>
          </a:prstGeom>
          <a:noFill/>
        </p:spPr>
        <p:txBody>
          <a:bodyPr wrap="square" lIns="68580" tIns="34290" rIns="68580" bIns="34290" rtlCol="0" anchor="t">
            <a:spAutoFit/>
          </a:bodyPr>
          <a:lstStyle/>
          <a:p>
            <a:pPr fontAlgn="base"/>
            <a:endParaRPr lang="nl-NL" sz="1013" dirty="0">
              <a:solidFill>
                <a:srgbClr val="000000"/>
              </a:solidFill>
              <a:latin typeface="Segoe UI" panose="020B0502040204020203" pitchFamily="34" charset="0"/>
            </a:endParaRPr>
          </a:p>
          <a:p>
            <a:pPr marL="213995" indent="-213995" fontAlgn="base">
              <a:buFont typeface="Arial" panose="020B0604020202020204" pitchFamily="34" charset="0"/>
              <a:buChar char="•"/>
            </a:pPr>
            <a:r>
              <a:rPr lang="nl-NL" dirty="0">
                <a:solidFill>
                  <a:srgbClr val="000000"/>
                </a:solidFill>
                <a:latin typeface="Calibri"/>
                <a:cs typeface="Calibri"/>
              </a:rPr>
              <a:t>In dit document vindt u een overzicht van de huidige subsidies en fiscale regelingen die beschikbaar zijn gesteld door de Rijksoverheid en de provincies Gelderland en Overijssel, en die betrekking hebben op de realisatie van laadinfrastructuur op bedrijventerreinen.</a:t>
            </a:r>
          </a:p>
          <a:p>
            <a:pPr marL="213995" indent="-213995">
              <a:buFont typeface="Arial" panose="020B0604020202020204" pitchFamily="34" charset="0"/>
              <a:buChar char="•"/>
            </a:pPr>
            <a:r>
              <a:rPr lang="nl-NL" dirty="0">
                <a:solidFill>
                  <a:srgbClr val="000000"/>
                </a:solidFill>
                <a:latin typeface="Calibri"/>
                <a:cs typeface="Calibri"/>
              </a:rPr>
              <a:t>Dit document wordt eens per kwartaal geüpdatet. De laatste update was </a:t>
            </a:r>
            <a:r>
              <a:rPr lang="nl-NL">
                <a:solidFill>
                  <a:srgbClr val="000000"/>
                </a:solidFill>
                <a:latin typeface="Calibri"/>
                <a:cs typeface="Calibri"/>
              </a:rPr>
              <a:t>op 2 april 2024</a:t>
            </a:r>
            <a:r>
              <a:rPr lang="nl-NL" dirty="0">
                <a:solidFill>
                  <a:srgbClr val="000000"/>
                </a:solidFill>
                <a:latin typeface="Calibri"/>
                <a:cs typeface="Calibri"/>
              </a:rPr>
              <a:t>. </a:t>
            </a:r>
          </a:p>
          <a:p>
            <a:pPr marL="213995" indent="-213995" fontAlgn="base">
              <a:buFont typeface="Arial" panose="020B0604020202020204" pitchFamily="34" charset="0"/>
              <a:buChar char="•"/>
            </a:pPr>
            <a:r>
              <a:rPr lang="nl-NL" dirty="0">
                <a:solidFill>
                  <a:srgbClr val="000000"/>
                </a:solidFill>
                <a:latin typeface="Calibri"/>
                <a:cs typeface="Calibri"/>
              </a:rPr>
              <a:t>Er kunnen geen rechten worden ontleend aan de informatie in dit document. </a:t>
            </a:r>
          </a:p>
          <a:p>
            <a:pPr marL="213995" indent="-213995" fontAlgn="base">
              <a:buFont typeface="Arial" panose="020B0604020202020204" pitchFamily="34" charset="0"/>
              <a:buChar char="•"/>
            </a:pPr>
            <a:r>
              <a:rPr lang="nl-NL" dirty="0">
                <a:solidFill>
                  <a:srgbClr val="000000"/>
                </a:solidFill>
                <a:latin typeface="Calibri"/>
                <a:cs typeface="Calibri"/>
              </a:rPr>
              <a:t>Regionale subsidies zijn alleen van toepassing op organisaties die in desbetreffende regio gevestigd zijn.</a:t>
            </a:r>
          </a:p>
          <a:p>
            <a:pPr marL="213995" indent="-213995" fontAlgn="base">
              <a:buFont typeface="Arial" panose="020B0604020202020204" pitchFamily="34" charset="0"/>
              <a:buChar char="•"/>
            </a:pPr>
            <a:r>
              <a:rPr lang="nl-NL" dirty="0">
                <a:solidFill>
                  <a:srgbClr val="000000"/>
                </a:solidFill>
                <a:latin typeface="Calibri"/>
                <a:cs typeface="Calibri"/>
              </a:rPr>
              <a:t>Dit document maakt onderdeel uit van de </a:t>
            </a:r>
            <a:r>
              <a:rPr lang="nl-NL" dirty="0" err="1">
                <a:solidFill>
                  <a:srgbClr val="000000"/>
                </a:solidFill>
                <a:latin typeface="Calibri"/>
                <a:cs typeface="Calibri"/>
              </a:rPr>
              <a:t>toolbox</a:t>
            </a:r>
            <a:r>
              <a:rPr lang="nl-NL" dirty="0">
                <a:solidFill>
                  <a:srgbClr val="000000"/>
                </a:solidFill>
                <a:latin typeface="Calibri"/>
                <a:cs typeface="Calibri"/>
              </a:rPr>
              <a:t> ‘Logistiek Laden op bedrijventerreinen’ van NAL-regio Oost. Bekijk de </a:t>
            </a:r>
            <a:r>
              <a:rPr lang="nl-NL" dirty="0">
                <a:solidFill>
                  <a:srgbClr val="000000"/>
                </a:solidFill>
                <a:latin typeface="Calibri"/>
                <a:cs typeface="Calibri"/>
                <a:hlinkClick r:id="rId3"/>
              </a:rPr>
              <a:t>procesomschrijving</a:t>
            </a:r>
            <a:r>
              <a:rPr lang="nl-NL" dirty="0">
                <a:solidFill>
                  <a:srgbClr val="000000"/>
                </a:solidFill>
                <a:latin typeface="Calibri"/>
                <a:cs typeface="Calibri"/>
              </a:rPr>
              <a:t> om dit product op het juiste moment in te zetten in het totaalproces.  </a:t>
            </a:r>
          </a:p>
          <a:p>
            <a:pPr marL="213995" indent="-213995" fontAlgn="base">
              <a:buFont typeface="Arial" panose="020B0604020202020204" pitchFamily="34" charset="0"/>
              <a:buChar char="•"/>
            </a:pPr>
            <a:r>
              <a:rPr lang="nl-NL" dirty="0">
                <a:solidFill>
                  <a:srgbClr val="000000"/>
                </a:solidFill>
                <a:latin typeface="Calibri"/>
                <a:cs typeface="Calibri"/>
              </a:rPr>
              <a:t>De provincies Gelderland en Overijssel werken samen als NAL-regio Oost Nederland in het kader van de Nationale Agenda Laadinfrastructuur. </a:t>
            </a:r>
          </a:p>
          <a:p>
            <a:pPr marL="213995" indent="-213995" fontAlgn="base">
              <a:buFont typeface="Arial" panose="020B0604020202020204" pitchFamily="34" charset="0"/>
              <a:buChar char="•"/>
            </a:pPr>
            <a:r>
              <a:rPr lang="nl-NL" dirty="0">
                <a:solidFill>
                  <a:srgbClr val="000000"/>
                </a:solidFill>
                <a:latin typeface="Calibri"/>
                <a:cs typeface="Calibri"/>
              </a:rPr>
              <a:t>Heeft u vragen over dit document, of kent u subsidies of regelingen die niet in dit document genoemd worden? Neem dan contact op met ons via </a:t>
            </a:r>
            <a:r>
              <a:rPr lang="nl-NL" dirty="0">
                <a:solidFill>
                  <a:srgbClr val="000000"/>
                </a:solidFill>
                <a:latin typeface="Calibri"/>
                <a:cs typeface="Calibri"/>
                <a:hlinkClick r:id="rId4"/>
              </a:rPr>
              <a:t>go-ral@overijssel.nl</a:t>
            </a:r>
            <a:r>
              <a:rPr lang="nl-NL" dirty="0">
                <a:solidFill>
                  <a:srgbClr val="000000"/>
                </a:solidFill>
                <a:latin typeface="Calibri"/>
                <a:cs typeface="Calibri"/>
              </a:rPr>
              <a:t>. </a:t>
            </a:r>
            <a:endParaRPr lang="en-US" dirty="0">
              <a:solidFill>
                <a:srgbClr val="000000"/>
              </a:solidFill>
              <a:latin typeface="Calibri"/>
              <a:cs typeface="Calibri"/>
            </a:endParaRPr>
          </a:p>
          <a:p>
            <a:endParaRPr lang="nl-NL" sz="1013" dirty="0"/>
          </a:p>
        </p:txBody>
      </p:sp>
      <p:sp>
        <p:nvSpPr>
          <p:cNvPr id="4" name="Titel 6">
            <a:extLst>
              <a:ext uri="{FF2B5EF4-FFF2-40B4-BE49-F238E27FC236}">
                <a16:creationId xmlns:a16="http://schemas.microsoft.com/office/drawing/2014/main" id="{95C6E5BB-2260-A4D5-F9CF-DC43D14C9A7A}"/>
              </a:ext>
            </a:extLst>
          </p:cNvPr>
          <p:cNvSpPr>
            <a:spLocks noGrp="1"/>
          </p:cNvSpPr>
          <p:nvPr>
            <p:ph type="title"/>
          </p:nvPr>
        </p:nvSpPr>
        <p:spPr>
          <a:xfrm>
            <a:off x="791770" y="627461"/>
            <a:ext cx="6615113" cy="647700"/>
          </a:xfrm>
        </p:spPr>
        <p:txBody>
          <a:bodyPr/>
          <a:lstStyle/>
          <a:p>
            <a:r>
              <a:rPr lang="nl-NL"/>
              <a:t>Overzicht subsidies</a:t>
            </a:r>
          </a:p>
        </p:txBody>
      </p:sp>
    </p:spTree>
    <p:extLst>
      <p:ext uri="{BB962C8B-B14F-4D97-AF65-F5344CB8AC3E}">
        <p14:creationId xmlns:p14="http://schemas.microsoft.com/office/powerpoint/2010/main" val="3263251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31EAB96-FD66-22EE-F884-2411171B9549}"/>
              </a:ext>
            </a:extLst>
          </p:cNvPr>
          <p:cNvSpPr txBox="1"/>
          <p:nvPr/>
        </p:nvSpPr>
        <p:spPr>
          <a:xfrm>
            <a:off x="0" y="999899"/>
            <a:ext cx="9144000" cy="3713868"/>
          </a:xfrm>
          <a:prstGeom prst="rect">
            <a:avLst/>
          </a:prstGeom>
          <a:solidFill>
            <a:srgbClr val="479BD5"/>
          </a:solidFill>
        </p:spPr>
        <p:txBody>
          <a:bodyPr wrap="square" rtlCol="0">
            <a:spAutoFit/>
          </a:bodyPr>
          <a:lstStyle/>
          <a:p>
            <a:endParaRPr lang="nl-NL"/>
          </a:p>
        </p:txBody>
      </p:sp>
      <p:sp>
        <p:nvSpPr>
          <p:cNvPr id="7" name="Titel 6">
            <a:extLst>
              <a:ext uri="{FF2B5EF4-FFF2-40B4-BE49-F238E27FC236}">
                <a16:creationId xmlns:a16="http://schemas.microsoft.com/office/drawing/2014/main" id="{A0D098A2-C87D-F342-9B13-5F53A64438DA}"/>
              </a:ext>
            </a:extLst>
          </p:cNvPr>
          <p:cNvSpPr>
            <a:spLocks noGrp="1"/>
          </p:cNvSpPr>
          <p:nvPr>
            <p:ph type="title"/>
          </p:nvPr>
        </p:nvSpPr>
        <p:spPr>
          <a:xfrm>
            <a:off x="556236" y="1157034"/>
            <a:ext cx="5670947" cy="303610"/>
          </a:xfrm>
        </p:spPr>
        <p:txBody>
          <a:bodyPr/>
          <a:lstStyle/>
          <a:p>
            <a:r>
              <a:rPr lang="nl-NL"/>
              <a:t>Overzicht subsidies</a:t>
            </a:r>
            <a:br>
              <a:rPr lang="nl-NL"/>
            </a:br>
            <a:br>
              <a:rPr lang="nl-NL"/>
            </a:br>
            <a:endParaRPr lang="nl-NL"/>
          </a:p>
        </p:txBody>
      </p:sp>
      <p:pic>
        <p:nvPicPr>
          <p:cNvPr id="2" name="Afbeelding 1" descr="Afbeelding met tekst, Lettertype, logo, Graphics&#10;&#10;Automatisch gegenereerde beschrijving">
            <a:extLst>
              <a:ext uri="{FF2B5EF4-FFF2-40B4-BE49-F238E27FC236}">
                <a16:creationId xmlns:a16="http://schemas.microsoft.com/office/drawing/2014/main" id="{E9C3C975-A803-098A-FBBD-A4A9EB597C23}"/>
              </a:ext>
            </a:extLst>
          </p:cNvPr>
          <p:cNvPicPr>
            <a:picLocks noChangeAspect="1"/>
          </p:cNvPicPr>
          <p:nvPr/>
        </p:nvPicPr>
        <p:blipFill>
          <a:blip r:embed="rId2"/>
          <a:stretch>
            <a:fillRect/>
          </a:stretch>
        </p:blipFill>
        <p:spPr>
          <a:xfrm>
            <a:off x="658521" y="103337"/>
            <a:ext cx="2576169" cy="524984"/>
          </a:xfrm>
          <a:prstGeom prst="rect">
            <a:avLst/>
          </a:prstGeom>
        </p:spPr>
      </p:pic>
      <p:sp>
        <p:nvSpPr>
          <p:cNvPr id="5" name="Tekstvak 4">
            <a:extLst>
              <a:ext uri="{FF2B5EF4-FFF2-40B4-BE49-F238E27FC236}">
                <a16:creationId xmlns:a16="http://schemas.microsoft.com/office/drawing/2014/main" id="{1400420E-53E8-35E9-CD0A-E8B3778F1C7A}"/>
              </a:ext>
            </a:extLst>
          </p:cNvPr>
          <p:cNvSpPr txBox="1"/>
          <p:nvPr/>
        </p:nvSpPr>
        <p:spPr>
          <a:xfrm>
            <a:off x="765544" y="1545264"/>
            <a:ext cx="6889898" cy="2793072"/>
          </a:xfrm>
          <a:prstGeom prst="rect">
            <a:avLst/>
          </a:prstGeom>
          <a:noFill/>
        </p:spPr>
        <p:txBody>
          <a:bodyPr wrap="square" lIns="91440" tIns="45720" rIns="91440" bIns="45720" rtlCol="0" anchor="t">
            <a:spAutoFit/>
          </a:bodyPr>
          <a:lstStyle/>
          <a:p>
            <a:r>
              <a:rPr lang="nl-NL" dirty="0">
                <a:solidFill>
                  <a:schemeClr val="bg1"/>
                </a:solidFill>
              </a:rPr>
              <a:t>Landelijk</a:t>
            </a:r>
          </a:p>
          <a:p>
            <a:pPr marL="285750" indent="-285750">
              <a:buFont typeface="Arial" panose="020B0604020202020204" pitchFamily="34" charset="0"/>
              <a:buChar char="•"/>
            </a:pPr>
            <a:r>
              <a:rPr lang="nl-NL" dirty="0">
                <a:solidFill>
                  <a:schemeClr val="bg1"/>
                </a:solidFill>
              </a:rPr>
              <a:t>MIA: belastingvoordeel aanschaf elektrische bestelwagen</a:t>
            </a:r>
          </a:p>
          <a:p>
            <a:pPr marL="285750" indent="-285750">
              <a:buFont typeface="Arial" panose="020B0604020202020204" pitchFamily="34" charset="0"/>
              <a:buChar char="•"/>
            </a:pPr>
            <a:r>
              <a:rPr lang="nl-NL" dirty="0">
                <a:solidFill>
                  <a:schemeClr val="bg1"/>
                </a:solidFill>
              </a:rPr>
              <a:t>KIA: Aftrek investeringskosten in bedrijfsmiddelen</a:t>
            </a:r>
          </a:p>
          <a:p>
            <a:pPr marL="285750" indent="-285750">
              <a:buFont typeface="Arial" panose="020B0604020202020204" pitchFamily="34" charset="0"/>
              <a:buChar char="•"/>
            </a:pPr>
            <a:r>
              <a:rPr lang="nl-NL" dirty="0">
                <a:solidFill>
                  <a:schemeClr val="bg1"/>
                </a:solidFill>
              </a:rPr>
              <a:t>SEBA: subsidie bij aanschaf elektrische bestelwagen</a:t>
            </a:r>
          </a:p>
          <a:p>
            <a:pPr marL="285750" indent="-285750">
              <a:buFont typeface="Arial" panose="020B0604020202020204" pitchFamily="34" charset="0"/>
              <a:buChar char="•"/>
            </a:pPr>
            <a:r>
              <a:rPr lang="nl-NL" dirty="0">
                <a:solidFill>
                  <a:schemeClr val="bg1"/>
                </a:solidFill>
              </a:rPr>
              <a:t>VAMIL: Aftrek investeringskosten bij aanschaf milieuvriendelijke bedrijfsmiddelen</a:t>
            </a:r>
          </a:p>
          <a:p>
            <a:pPr marL="285750" indent="-285750">
              <a:buFont typeface="Arial" panose="020B0604020202020204" pitchFamily="34" charset="0"/>
              <a:buChar char="•"/>
            </a:pPr>
            <a:r>
              <a:rPr lang="nl-NL" dirty="0">
                <a:solidFill>
                  <a:schemeClr val="bg1"/>
                </a:solidFill>
              </a:rPr>
              <a:t>EIA: Aftrek investeringskosten voor energiezuinige bedrijfsmiddelen </a:t>
            </a:r>
          </a:p>
          <a:p>
            <a:pPr marL="285750" indent="-285750">
              <a:buFont typeface="Arial" panose="020B0604020202020204" pitchFamily="34" charset="0"/>
              <a:buChar char="•"/>
            </a:pPr>
            <a:r>
              <a:rPr lang="nl-NL" dirty="0" err="1">
                <a:solidFill>
                  <a:schemeClr val="bg1"/>
                </a:solidFill>
              </a:rPr>
              <a:t>AanZET</a:t>
            </a:r>
            <a:r>
              <a:rPr lang="nl-NL" dirty="0">
                <a:solidFill>
                  <a:schemeClr val="bg1"/>
                </a:solidFill>
              </a:rPr>
              <a:t>: Subsidie aanschaf elektrische vrachtwagen</a:t>
            </a:r>
          </a:p>
          <a:p>
            <a:pPr marL="285750" indent="-285750">
              <a:buFont typeface="Arial" panose="020B0604020202020204" pitchFamily="34" charset="0"/>
              <a:buChar char="•"/>
            </a:pPr>
            <a:endParaRPr lang="nl-NL" dirty="0">
              <a:solidFill>
                <a:schemeClr val="bg1"/>
              </a:solidFill>
            </a:endParaRPr>
          </a:p>
          <a:p>
            <a:r>
              <a:rPr lang="nl-NL" dirty="0">
                <a:solidFill>
                  <a:schemeClr val="bg1"/>
                </a:solidFill>
              </a:rPr>
              <a:t>Regionaal</a:t>
            </a:r>
          </a:p>
          <a:p>
            <a:pPr marL="285750" indent="-285750">
              <a:buFont typeface="Arial" panose="020B0604020202020204" pitchFamily="34" charset="0"/>
              <a:buChar char="•"/>
            </a:pPr>
            <a:r>
              <a:rPr lang="nl-NL" dirty="0">
                <a:solidFill>
                  <a:schemeClr val="bg1"/>
                </a:solidFill>
              </a:rPr>
              <a:t>Overijssel: Sprinten naar een duurzaam bedrijventerrein</a:t>
            </a:r>
            <a:endParaRPr lang="nl-NL" dirty="0">
              <a:solidFill>
                <a:schemeClr val="bg1"/>
              </a:solidFill>
              <a:cs typeface="Calibri"/>
            </a:endParaRPr>
          </a:p>
          <a:p>
            <a:pPr marL="285750" indent="-285750">
              <a:buFont typeface="Arial" panose="020B0604020202020204" pitchFamily="34" charset="0"/>
              <a:buChar char="•"/>
            </a:pPr>
            <a:r>
              <a:rPr lang="nl-NL" dirty="0">
                <a:solidFill>
                  <a:schemeClr val="bg1"/>
                </a:solidFill>
              </a:rPr>
              <a:t>Overijssel: Scan verduurzaming vrachtvervoer</a:t>
            </a:r>
          </a:p>
          <a:p>
            <a:pPr marL="285750" indent="-285750">
              <a:buFont typeface="Arial" panose="020B0604020202020204" pitchFamily="34" charset="0"/>
              <a:buChar char="•"/>
            </a:pPr>
            <a:r>
              <a:rPr lang="nl-NL" dirty="0">
                <a:solidFill>
                  <a:schemeClr val="bg1"/>
                </a:solidFill>
              </a:rPr>
              <a:t>Gelderland: Rapport en training duurzaam goederenvervoer over de weg</a:t>
            </a:r>
          </a:p>
          <a:p>
            <a:pPr marL="285750" indent="-285750">
              <a:buFont typeface="Arial" panose="020B0604020202020204" pitchFamily="34" charset="0"/>
              <a:buChar char="•"/>
            </a:pPr>
            <a:r>
              <a:rPr lang="nl-NL" dirty="0">
                <a:solidFill>
                  <a:schemeClr val="bg1"/>
                </a:solidFill>
              </a:rPr>
              <a:t>Gelderland: Toekomstbestendige bedrijventerreinen: procesondersteuning</a:t>
            </a:r>
            <a:endParaRPr lang="nl-NL" dirty="0">
              <a:solidFill>
                <a:schemeClr val="bg1"/>
              </a:solidFill>
              <a:cs typeface="Calibri"/>
            </a:endParaRPr>
          </a:p>
        </p:txBody>
      </p:sp>
      <p:sp>
        <p:nvSpPr>
          <p:cNvPr id="6" name="Tekstvak 5">
            <a:extLst>
              <a:ext uri="{FF2B5EF4-FFF2-40B4-BE49-F238E27FC236}">
                <a16:creationId xmlns:a16="http://schemas.microsoft.com/office/drawing/2014/main" id="{BF021666-B269-6D7F-066E-79141F58549D}"/>
              </a:ext>
            </a:extLst>
          </p:cNvPr>
          <p:cNvSpPr txBox="1"/>
          <p:nvPr/>
        </p:nvSpPr>
        <p:spPr>
          <a:xfrm>
            <a:off x="7302667" y="1834649"/>
            <a:ext cx="1633208" cy="1785104"/>
          </a:xfrm>
          <a:prstGeom prst="rect">
            <a:avLst/>
          </a:prstGeom>
          <a:noFill/>
          <a:ln w="38100">
            <a:solidFill>
              <a:srgbClr val="0070C0"/>
            </a:solidFill>
            <a:prstDash val="dash"/>
          </a:ln>
        </p:spPr>
        <p:txBody>
          <a:bodyPr wrap="square" rtlCol="0">
            <a:spAutoFit/>
          </a:bodyPr>
          <a:lstStyle/>
          <a:p>
            <a:pPr marL="285750" indent="-285750">
              <a:buFont typeface="Wingdings" panose="05000000000000000000" pitchFamily="2" charset="2"/>
              <a:buChar char="ü"/>
            </a:pPr>
            <a:r>
              <a:rPr lang="nl-NL" sz="1100" dirty="0">
                <a:solidFill>
                  <a:schemeClr val="bg1"/>
                </a:solidFill>
              </a:rPr>
              <a:t>Ondernemers, stichtingen, verenigingen, gemeenten, parkmanagement</a:t>
            </a:r>
          </a:p>
          <a:p>
            <a:pPr marL="285750" indent="-285750">
              <a:buFont typeface="Wingdings" panose="05000000000000000000" pitchFamily="2" charset="2"/>
              <a:buChar char="ü"/>
            </a:pPr>
            <a:r>
              <a:rPr lang="nl-NL" sz="1100" dirty="0">
                <a:solidFill>
                  <a:schemeClr val="bg1"/>
                </a:solidFill>
              </a:rPr>
              <a:t>Provincie Gelderland, Provincie Overijssel</a:t>
            </a:r>
          </a:p>
          <a:p>
            <a:pPr marL="285750" indent="-285750">
              <a:buFont typeface="Wingdings" panose="05000000000000000000" pitchFamily="2" charset="2"/>
              <a:buChar char="ü"/>
            </a:pPr>
            <a:r>
              <a:rPr lang="nl-NL" sz="1100" dirty="0">
                <a:solidFill>
                  <a:schemeClr val="bg1"/>
                </a:solidFill>
              </a:rPr>
              <a:t>Materiaal, materieel, proces</a:t>
            </a:r>
          </a:p>
        </p:txBody>
      </p:sp>
      <p:cxnSp>
        <p:nvCxnSpPr>
          <p:cNvPr id="9" name="Verbindingslijn: gekromd 8">
            <a:extLst>
              <a:ext uri="{FF2B5EF4-FFF2-40B4-BE49-F238E27FC236}">
                <a16:creationId xmlns:a16="http://schemas.microsoft.com/office/drawing/2014/main" id="{9541C763-C582-1EEF-B466-94DC1ED359F1}"/>
              </a:ext>
            </a:extLst>
          </p:cNvPr>
          <p:cNvCxnSpPr>
            <a:cxnSpLocks/>
          </p:cNvCxnSpPr>
          <p:nvPr/>
        </p:nvCxnSpPr>
        <p:spPr>
          <a:xfrm rot="16200000" flipV="1">
            <a:off x="8146577" y="3816009"/>
            <a:ext cx="333964" cy="214854"/>
          </a:xfrm>
          <a:prstGeom prst="curvedConnector3">
            <a:avLst>
              <a:gd name="adj1" fmla="val 50000"/>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Tekstvak 16">
            <a:extLst>
              <a:ext uri="{FF2B5EF4-FFF2-40B4-BE49-F238E27FC236}">
                <a16:creationId xmlns:a16="http://schemas.microsoft.com/office/drawing/2014/main" id="{324BC0F5-6333-5CE9-7F56-F85511CDCA76}"/>
              </a:ext>
            </a:extLst>
          </p:cNvPr>
          <p:cNvSpPr txBox="1"/>
          <p:nvPr/>
        </p:nvSpPr>
        <p:spPr>
          <a:xfrm>
            <a:off x="6977450" y="4084420"/>
            <a:ext cx="1958425" cy="507831"/>
          </a:xfrm>
          <a:prstGeom prst="rect">
            <a:avLst/>
          </a:prstGeom>
          <a:noFill/>
        </p:spPr>
        <p:txBody>
          <a:bodyPr wrap="square" rtlCol="0">
            <a:spAutoFit/>
          </a:bodyPr>
          <a:lstStyle/>
          <a:p>
            <a:r>
              <a:rPr lang="nl-NL" sz="900" dirty="0">
                <a:solidFill>
                  <a:schemeClr val="bg1"/>
                </a:solidFill>
                <a:latin typeface="Aptos" panose="020B0004020202020204" pitchFamily="34" charset="0"/>
              </a:rPr>
              <a:t>Gebruik de bovenstaande legenda om in één oogopslag de kenmerken van de subsidie te zien</a:t>
            </a:r>
          </a:p>
        </p:txBody>
      </p:sp>
    </p:spTree>
    <p:extLst>
      <p:ext uri="{BB962C8B-B14F-4D97-AF65-F5344CB8AC3E}">
        <p14:creationId xmlns:p14="http://schemas.microsoft.com/office/powerpoint/2010/main" val="3846877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685CCDFB-EF35-AF4E-9722-D95CC00D0946}"/>
              </a:ext>
            </a:extLst>
          </p:cNvPr>
          <p:cNvPicPr>
            <a:picLocks noGrp="1" noChangeAspect="1"/>
          </p:cNvPicPr>
          <p:nvPr>
            <p:ph type="pic" sz="quarter" idx="10"/>
          </p:nvPr>
        </p:nvPicPr>
        <p:blipFill rotWithShape="1">
          <a:blip r:embed="rId3"/>
          <a:srcRect t="13537" b="33299"/>
          <a:stretch/>
        </p:blipFill>
        <p:spPr>
          <a:xfrm>
            <a:off x="1" y="1275163"/>
            <a:ext cx="9144000" cy="3240881"/>
          </a:xfrm>
        </p:spPr>
      </p:pic>
      <p:sp>
        <p:nvSpPr>
          <p:cNvPr id="3" name="Titel 2">
            <a:extLst>
              <a:ext uri="{FF2B5EF4-FFF2-40B4-BE49-F238E27FC236}">
                <a16:creationId xmlns:a16="http://schemas.microsoft.com/office/drawing/2014/main" id="{D1D36C44-4932-CB47-8D4A-7E170DC76328}"/>
              </a:ext>
            </a:extLst>
          </p:cNvPr>
          <p:cNvSpPr>
            <a:spLocks noGrp="1"/>
          </p:cNvSpPr>
          <p:nvPr>
            <p:ph type="ctrTitle"/>
          </p:nvPr>
        </p:nvSpPr>
        <p:spPr>
          <a:xfrm>
            <a:off x="791770" y="1938144"/>
            <a:ext cx="3891935" cy="633608"/>
          </a:xfrm>
          <a:solidFill>
            <a:schemeClr val="tx1"/>
          </a:solidFill>
        </p:spPr>
        <p:txBody>
          <a:bodyPr/>
          <a:lstStyle/>
          <a:p>
            <a:r>
              <a:rPr lang="nl-NL" sz="2700" dirty="0">
                <a:latin typeface="Calibri"/>
                <a:cs typeface="Calibri"/>
              </a:rPr>
              <a:t>Nationale regelingen</a:t>
            </a:r>
          </a:p>
        </p:txBody>
      </p:sp>
      <p:pic>
        <p:nvPicPr>
          <p:cNvPr id="2" name="Afbeelding 1" descr="Afbeelding met tekst, Lettertype, logo, Graphics&#10;&#10;Automatisch gegenereerde beschrijving">
            <a:extLst>
              <a:ext uri="{FF2B5EF4-FFF2-40B4-BE49-F238E27FC236}">
                <a16:creationId xmlns:a16="http://schemas.microsoft.com/office/drawing/2014/main" id="{458F4889-219E-8163-B05F-0C7232579636}"/>
              </a:ext>
            </a:extLst>
          </p:cNvPr>
          <p:cNvPicPr>
            <a:picLocks noChangeAspect="1"/>
          </p:cNvPicPr>
          <p:nvPr/>
        </p:nvPicPr>
        <p:blipFill>
          <a:blip r:embed="rId4"/>
          <a:stretch>
            <a:fillRect/>
          </a:stretch>
        </p:blipFill>
        <p:spPr>
          <a:xfrm>
            <a:off x="560395" y="281487"/>
            <a:ext cx="3794435" cy="773248"/>
          </a:xfrm>
          <a:prstGeom prst="rect">
            <a:avLst/>
          </a:prstGeom>
        </p:spPr>
      </p:pic>
    </p:spTree>
    <p:extLst>
      <p:ext uri="{BB962C8B-B14F-4D97-AF65-F5344CB8AC3E}">
        <p14:creationId xmlns:p14="http://schemas.microsoft.com/office/powerpoint/2010/main" val="15673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Nationale regeling: MIA</a:t>
            </a:r>
          </a:p>
        </p:txBody>
      </p:sp>
      <p:pic>
        <p:nvPicPr>
          <p:cNvPr id="2" name="Afbeelding 1" descr="Afbeelding met tekst, Lettertype, logo, Graphics&#10;&#10;Automatisch gegenereerde beschrijving">
            <a:extLst>
              <a:ext uri="{FF2B5EF4-FFF2-40B4-BE49-F238E27FC236}">
                <a16:creationId xmlns:a16="http://schemas.microsoft.com/office/drawing/2014/main" id="{A75A1ED6-5B72-B7B5-069A-106410E67A35}"/>
              </a:ext>
            </a:extLst>
          </p:cNvPr>
          <p:cNvPicPr>
            <a:picLocks noChangeAspect="1"/>
          </p:cNvPicPr>
          <p:nvPr/>
        </p:nvPicPr>
        <p:blipFill>
          <a:blip r:embed="rId3"/>
          <a:stretch>
            <a:fillRect/>
          </a:stretch>
        </p:blipFill>
        <p:spPr>
          <a:xfrm>
            <a:off x="658521" y="103337"/>
            <a:ext cx="2576169" cy="524984"/>
          </a:xfrm>
          <a:prstGeom prst="rect">
            <a:avLst/>
          </a:prstGeom>
        </p:spPr>
      </p:pic>
      <p:sp>
        <p:nvSpPr>
          <p:cNvPr id="3" name="Tekstvak 2">
            <a:extLst>
              <a:ext uri="{FF2B5EF4-FFF2-40B4-BE49-F238E27FC236}">
                <a16:creationId xmlns:a16="http://schemas.microsoft.com/office/drawing/2014/main" id="{CDADA15B-92A2-3B29-C1B6-CEB715A96F99}"/>
              </a:ext>
            </a:extLst>
          </p:cNvPr>
          <p:cNvSpPr txBox="1"/>
          <p:nvPr/>
        </p:nvSpPr>
        <p:spPr>
          <a:xfrm>
            <a:off x="1034902" y="1176670"/>
            <a:ext cx="6239658" cy="3831818"/>
          </a:xfrm>
          <a:prstGeom prst="rect">
            <a:avLst/>
          </a:prstGeom>
          <a:noFill/>
        </p:spPr>
        <p:txBody>
          <a:bodyPr wrap="square" rtlCol="0">
            <a:spAutoFit/>
          </a:bodyPr>
          <a:lstStyle/>
          <a:p>
            <a:r>
              <a:rPr lang="nl-NL" dirty="0">
                <a:solidFill>
                  <a:srgbClr val="170000"/>
                </a:solidFill>
              </a:rPr>
              <a:t>Milieu-investeringsaftrek (MIA)</a:t>
            </a:r>
          </a:p>
          <a:p>
            <a:pPr marL="285750" indent="-285750">
              <a:buFont typeface="Arial" panose="020B0604020202020204" pitchFamily="34" charset="0"/>
              <a:buChar char="•"/>
            </a:pPr>
            <a:r>
              <a:rPr lang="nl-NL" dirty="0">
                <a:solidFill>
                  <a:srgbClr val="170000"/>
                </a:solidFill>
              </a:rPr>
              <a:t>Verstrekker: Rijksdienst voor ondernemend Nederland</a:t>
            </a:r>
          </a:p>
          <a:p>
            <a:pPr marL="285750" indent="-285750">
              <a:buFont typeface="Arial" panose="020B0604020202020204" pitchFamily="34" charset="0"/>
              <a:buChar char="•"/>
            </a:pPr>
            <a:r>
              <a:rPr lang="nl-NL" dirty="0">
                <a:solidFill>
                  <a:srgbClr val="170000"/>
                </a:solidFill>
              </a:rPr>
              <a:t>Budget (2024): 192 miljoen</a:t>
            </a:r>
          </a:p>
          <a:p>
            <a:pPr marL="285750" indent="-285750">
              <a:buFont typeface="Arial" panose="020B0604020202020204" pitchFamily="34" charset="0"/>
              <a:buChar char="•"/>
            </a:pPr>
            <a:endParaRPr lang="nl-NL" dirty="0">
              <a:solidFill>
                <a:srgbClr val="170000"/>
              </a:solidFill>
            </a:endParaRPr>
          </a:p>
          <a:p>
            <a:endParaRPr lang="nl-NL" dirty="0">
              <a:solidFill>
                <a:srgbClr val="170000"/>
              </a:solidFill>
            </a:endParaRPr>
          </a:p>
          <a:p>
            <a:r>
              <a:rPr lang="nl-NL" dirty="0">
                <a:solidFill>
                  <a:srgbClr val="170000"/>
                </a:solidFill>
              </a:rPr>
              <a:t>De MIA is bedoeld voor ondernemers, stichtingen of verenigingen. In de breedste zin van het woord is de regeling bedoeld voor milieuvriendelijke investeringen, waaronder ook elektrische bestelauto’s, laadpunten voor N2 en N3 voertuigen, of bepaalde energieopslagsystemen. </a:t>
            </a:r>
          </a:p>
          <a:p>
            <a:endParaRPr lang="nl-NL" dirty="0">
              <a:solidFill>
                <a:srgbClr val="170000"/>
              </a:solidFill>
            </a:endParaRPr>
          </a:p>
          <a:p>
            <a:r>
              <a:rPr lang="nl-NL" dirty="0">
                <a:solidFill>
                  <a:srgbClr val="170000"/>
                </a:solidFill>
              </a:rPr>
              <a:t>De regeling bestaat uit belastingvoordeel door middel van een investeringsaftrek. Deze kan oplopen tot 45% van het geïnvesteerde bedrag. De investering moet op een vastgestelde Milieulijst staan en de regeling kan worden aangevraagd op basis van de verplichting tot aankoop van de desbetreffende investering. </a:t>
            </a:r>
          </a:p>
          <a:p>
            <a:endParaRPr lang="nl-NL" dirty="0">
              <a:solidFill>
                <a:srgbClr val="170000"/>
              </a:solidFill>
            </a:endParaRPr>
          </a:p>
          <a:p>
            <a:endParaRPr lang="nl-NL" dirty="0">
              <a:solidFill>
                <a:srgbClr val="170000"/>
              </a:solidFill>
            </a:endParaRPr>
          </a:p>
          <a:p>
            <a:r>
              <a:rPr lang="nl-NL" dirty="0">
                <a:solidFill>
                  <a:srgbClr val="170000"/>
                </a:solidFill>
                <a:hlinkClick r:id="rId4"/>
              </a:rPr>
              <a:t>Ga hier naar de webpagina over MIA. </a:t>
            </a:r>
            <a:endParaRPr lang="nl-NL" dirty="0">
              <a:solidFill>
                <a:srgbClr val="170000"/>
              </a:solidFill>
            </a:endParaRPr>
          </a:p>
          <a:p>
            <a:endParaRPr lang="nl-NL" dirty="0"/>
          </a:p>
        </p:txBody>
      </p:sp>
      <p:sp>
        <p:nvSpPr>
          <p:cNvPr id="5" name="Tekstvak 4">
            <a:extLst>
              <a:ext uri="{FF2B5EF4-FFF2-40B4-BE49-F238E27FC236}">
                <a16:creationId xmlns:a16="http://schemas.microsoft.com/office/drawing/2014/main" id="{3FFE9524-70F4-F358-2E57-B02EEF465C18}"/>
              </a:ext>
            </a:extLst>
          </p:cNvPr>
          <p:cNvSpPr txBox="1"/>
          <p:nvPr/>
        </p:nvSpPr>
        <p:spPr>
          <a:xfrm>
            <a:off x="7292494" y="635162"/>
            <a:ext cx="1633208" cy="1785104"/>
          </a:xfrm>
          <a:prstGeom prst="rect">
            <a:avLst/>
          </a:prstGeom>
          <a:noFill/>
          <a:ln w="38100">
            <a:solidFill>
              <a:schemeClr val="tx1"/>
            </a:solidFill>
            <a:prstDash val="dash"/>
          </a:ln>
        </p:spPr>
        <p:txBody>
          <a:bodyPr wrap="square" rtlCol="0">
            <a:spAutoFit/>
          </a:bodyPr>
          <a:lstStyle/>
          <a:p>
            <a:pPr marL="285750" indent="-285750">
              <a:buFont typeface="Wingdings" panose="05000000000000000000" pitchFamily="2" charset="2"/>
              <a:buChar char="ü"/>
            </a:pPr>
            <a:r>
              <a:rPr lang="nl-NL" sz="1100" dirty="0"/>
              <a:t>Ondernemers, stichtingen, verenigingen</a:t>
            </a:r>
            <a:r>
              <a:rPr lang="nl-NL" sz="1100" dirty="0">
                <a:solidFill>
                  <a:schemeClr val="bg1">
                    <a:lumMod val="85000"/>
                  </a:schemeClr>
                </a:solidFill>
              </a:rPr>
              <a:t>, gemeenten, parkmanagement</a:t>
            </a:r>
          </a:p>
          <a:p>
            <a:pPr marL="285750" indent="-285750">
              <a:buFont typeface="Wingdings" panose="05000000000000000000" pitchFamily="2" charset="2"/>
              <a:buChar char="ü"/>
            </a:pPr>
            <a:r>
              <a:rPr lang="nl-NL" sz="1100" dirty="0"/>
              <a:t>Provincie Gelderland, Provincie Overijssel</a:t>
            </a:r>
          </a:p>
          <a:p>
            <a:pPr marL="285750" indent="-285750">
              <a:buFont typeface="Wingdings" panose="05000000000000000000" pitchFamily="2" charset="2"/>
              <a:buChar char="ü"/>
            </a:pPr>
            <a:r>
              <a:rPr lang="nl-NL" sz="1100" dirty="0"/>
              <a:t>Materiaal, materieel</a:t>
            </a:r>
            <a:r>
              <a:rPr lang="nl-NL" sz="1100" dirty="0">
                <a:solidFill>
                  <a:schemeClr val="bg1">
                    <a:lumMod val="85000"/>
                  </a:schemeClr>
                </a:solidFill>
              </a:rPr>
              <a:t>, proces</a:t>
            </a:r>
          </a:p>
        </p:txBody>
      </p:sp>
    </p:spTree>
    <p:extLst>
      <p:ext uri="{BB962C8B-B14F-4D97-AF65-F5344CB8AC3E}">
        <p14:creationId xmlns:p14="http://schemas.microsoft.com/office/powerpoint/2010/main" val="210427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Nationale regeling: KIA</a:t>
            </a:r>
          </a:p>
        </p:txBody>
      </p:sp>
      <p:pic>
        <p:nvPicPr>
          <p:cNvPr id="2" name="Afbeelding 1" descr="Afbeelding met tekst, Lettertype, logo, Graphics&#10;&#10;Automatisch gegenereerde beschrijving">
            <a:extLst>
              <a:ext uri="{FF2B5EF4-FFF2-40B4-BE49-F238E27FC236}">
                <a16:creationId xmlns:a16="http://schemas.microsoft.com/office/drawing/2014/main" id="{A75A1ED6-5B72-B7B5-069A-106410E67A35}"/>
              </a:ext>
            </a:extLst>
          </p:cNvPr>
          <p:cNvPicPr>
            <a:picLocks noChangeAspect="1"/>
          </p:cNvPicPr>
          <p:nvPr/>
        </p:nvPicPr>
        <p:blipFill>
          <a:blip r:embed="rId3"/>
          <a:stretch>
            <a:fillRect/>
          </a:stretch>
        </p:blipFill>
        <p:spPr>
          <a:xfrm>
            <a:off x="658521" y="103337"/>
            <a:ext cx="2576169" cy="524984"/>
          </a:xfrm>
          <a:prstGeom prst="rect">
            <a:avLst/>
          </a:prstGeom>
        </p:spPr>
      </p:pic>
      <p:sp>
        <p:nvSpPr>
          <p:cNvPr id="3" name="Tekstvak 2">
            <a:extLst>
              <a:ext uri="{FF2B5EF4-FFF2-40B4-BE49-F238E27FC236}">
                <a16:creationId xmlns:a16="http://schemas.microsoft.com/office/drawing/2014/main" id="{CDADA15B-92A2-3B29-C1B6-CEB715A96F99}"/>
              </a:ext>
            </a:extLst>
          </p:cNvPr>
          <p:cNvSpPr txBox="1"/>
          <p:nvPr/>
        </p:nvSpPr>
        <p:spPr>
          <a:xfrm>
            <a:off x="1034902" y="1176670"/>
            <a:ext cx="6239658" cy="2585323"/>
          </a:xfrm>
          <a:prstGeom prst="rect">
            <a:avLst/>
          </a:prstGeom>
          <a:noFill/>
        </p:spPr>
        <p:txBody>
          <a:bodyPr wrap="square" rtlCol="0">
            <a:spAutoFit/>
          </a:bodyPr>
          <a:lstStyle/>
          <a:p>
            <a:r>
              <a:rPr lang="nl-NL" dirty="0">
                <a:solidFill>
                  <a:srgbClr val="170000"/>
                </a:solidFill>
              </a:rPr>
              <a:t>Kleinschaligheidsinvesteringsaftrek (KIA)</a:t>
            </a:r>
          </a:p>
          <a:p>
            <a:pPr marL="285750" indent="-285750">
              <a:buFont typeface="Arial" panose="020B0604020202020204" pitchFamily="34" charset="0"/>
              <a:buChar char="•"/>
            </a:pPr>
            <a:endParaRPr lang="nl-NL" dirty="0">
              <a:solidFill>
                <a:srgbClr val="170000"/>
              </a:solidFill>
            </a:endParaRPr>
          </a:p>
          <a:p>
            <a:endParaRPr lang="nl-NL" dirty="0">
              <a:solidFill>
                <a:srgbClr val="170000"/>
              </a:solidFill>
            </a:endParaRPr>
          </a:p>
          <a:p>
            <a:r>
              <a:rPr lang="nl-NL" dirty="0">
                <a:solidFill>
                  <a:srgbClr val="170000"/>
                </a:solidFill>
              </a:rPr>
              <a:t>De KIA is een aftrekregeling voor de winst en kan worden gebruikt wanneer u in 2024 een investering doet in bedrijfsmiddelen. De investering dient tussen</a:t>
            </a:r>
            <a:r>
              <a:rPr lang="nl-NL" b="0" i="0" dirty="0">
                <a:solidFill>
                  <a:srgbClr val="000000"/>
                </a:solidFill>
                <a:effectLst/>
                <a:latin typeface="RO Sans"/>
              </a:rPr>
              <a:t> € 2.801 en € 387.580 te liggen. </a:t>
            </a:r>
            <a:r>
              <a:rPr lang="nl-NL" dirty="0">
                <a:solidFill>
                  <a:srgbClr val="000000"/>
                </a:solidFill>
                <a:latin typeface="RO Sans"/>
              </a:rPr>
              <a:t>Hierbij kan de aftrek oplopen tot bijna </a:t>
            </a:r>
            <a:r>
              <a:rPr lang="nl-NL" b="0" i="0" dirty="0">
                <a:solidFill>
                  <a:srgbClr val="000000"/>
                </a:solidFill>
                <a:effectLst/>
                <a:latin typeface="RO Sans"/>
              </a:rPr>
              <a:t>€20.000,-. </a:t>
            </a:r>
          </a:p>
          <a:p>
            <a:endParaRPr lang="nl-NL" dirty="0">
              <a:solidFill>
                <a:srgbClr val="000000"/>
              </a:solidFill>
              <a:latin typeface="RO Sans"/>
            </a:endParaRPr>
          </a:p>
          <a:p>
            <a:r>
              <a:rPr lang="nl-NL" dirty="0">
                <a:solidFill>
                  <a:srgbClr val="000000"/>
                </a:solidFill>
                <a:latin typeface="RO Sans"/>
              </a:rPr>
              <a:t>De KIA kan, in tegenstelling tot de MIA of VAMIL, ook gebruikt worden voor reeds gebruikte of tweedehands voertuigen. </a:t>
            </a:r>
            <a:endParaRPr lang="nl-NL" dirty="0">
              <a:solidFill>
                <a:srgbClr val="170000"/>
              </a:solidFill>
            </a:endParaRPr>
          </a:p>
          <a:p>
            <a:endParaRPr lang="nl-NL" dirty="0">
              <a:solidFill>
                <a:srgbClr val="170000"/>
              </a:solidFill>
            </a:endParaRPr>
          </a:p>
          <a:p>
            <a:endParaRPr lang="nl-NL" dirty="0">
              <a:solidFill>
                <a:srgbClr val="170000"/>
              </a:solidFill>
            </a:endParaRPr>
          </a:p>
          <a:p>
            <a:r>
              <a:rPr lang="nl-NL" dirty="0">
                <a:hlinkClick r:id="rId4"/>
              </a:rPr>
              <a:t>Ga hier naar de webpagina over KIA.</a:t>
            </a:r>
            <a:endParaRPr lang="nl-NL" dirty="0"/>
          </a:p>
        </p:txBody>
      </p:sp>
      <p:sp>
        <p:nvSpPr>
          <p:cNvPr id="5" name="Tekstvak 4">
            <a:extLst>
              <a:ext uri="{FF2B5EF4-FFF2-40B4-BE49-F238E27FC236}">
                <a16:creationId xmlns:a16="http://schemas.microsoft.com/office/drawing/2014/main" id="{3FFE9524-70F4-F358-2E57-B02EEF465C18}"/>
              </a:ext>
            </a:extLst>
          </p:cNvPr>
          <p:cNvSpPr txBox="1"/>
          <p:nvPr/>
        </p:nvSpPr>
        <p:spPr>
          <a:xfrm>
            <a:off x="7292494" y="635162"/>
            <a:ext cx="1633208" cy="1785104"/>
          </a:xfrm>
          <a:prstGeom prst="rect">
            <a:avLst/>
          </a:prstGeom>
          <a:noFill/>
          <a:ln w="38100">
            <a:solidFill>
              <a:schemeClr val="tx1"/>
            </a:solidFill>
            <a:prstDash val="dash"/>
          </a:ln>
        </p:spPr>
        <p:txBody>
          <a:bodyPr wrap="square" rtlCol="0">
            <a:spAutoFit/>
          </a:bodyPr>
          <a:lstStyle/>
          <a:p>
            <a:pPr marL="285750" indent="-285750">
              <a:buFont typeface="Wingdings" panose="05000000000000000000" pitchFamily="2" charset="2"/>
              <a:buChar char="ü"/>
            </a:pPr>
            <a:r>
              <a:rPr lang="nl-NL" sz="1100" dirty="0"/>
              <a:t>Ondernemers</a:t>
            </a:r>
            <a:r>
              <a:rPr lang="nl-NL" sz="1100" dirty="0">
                <a:solidFill>
                  <a:schemeClr val="bg1">
                    <a:lumMod val="85000"/>
                  </a:schemeClr>
                </a:solidFill>
              </a:rPr>
              <a:t>, stichtingen, verenigingen, gemeenten, parkmanagement</a:t>
            </a:r>
          </a:p>
          <a:p>
            <a:pPr marL="285750" indent="-285750">
              <a:buFont typeface="Wingdings" panose="05000000000000000000" pitchFamily="2" charset="2"/>
              <a:buChar char="ü"/>
            </a:pPr>
            <a:r>
              <a:rPr lang="nl-NL" sz="1100" dirty="0"/>
              <a:t>Provincie Gelderland, Provincie Overijssel</a:t>
            </a:r>
          </a:p>
          <a:p>
            <a:pPr marL="285750" indent="-285750">
              <a:buFont typeface="Wingdings" panose="05000000000000000000" pitchFamily="2" charset="2"/>
              <a:buChar char="ü"/>
            </a:pPr>
            <a:r>
              <a:rPr lang="nl-NL" sz="1100" dirty="0"/>
              <a:t>Materiaal, materieel</a:t>
            </a:r>
            <a:r>
              <a:rPr lang="nl-NL" sz="1100" dirty="0">
                <a:solidFill>
                  <a:schemeClr val="bg1">
                    <a:lumMod val="85000"/>
                  </a:schemeClr>
                </a:solidFill>
              </a:rPr>
              <a:t>, proces</a:t>
            </a:r>
          </a:p>
        </p:txBody>
      </p:sp>
    </p:spTree>
    <p:extLst>
      <p:ext uri="{BB962C8B-B14F-4D97-AF65-F5344CB8AC3E}">
        <p14:creationId xmlns:p14="http://schemas.microsoft.com/office/powerpoint/2010/main" val="900147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Nationale regeling: SEBA</a:t>
            </a:r>
          </a:p>
        </p:txBody>
      </p:sp>
      <p:pic>
        <p:nvPicPr>
          <p:cNvPr id="2" name="Afbeelding 1" descr="Afbeelding met tekst, Lettertype, logo, Graphics&#10;&#10;Automatisch gegenereerde beschrijving">
            <a:extLst>
              <a:ext uri="{FF2B5EF4-FFF2-40B4-BE49-F238E27FC236}">
                <a16:creationId xmlns:a16="http://schemas.microsoft.com/office/drawing/2014/main" id="{A75A1ED6-5B72-B7B5-069A-106410E67A35}"/>
              </a:ext>
            </a:extLst>
          </p:cNvPr>
          <p:cNvPicPr>
            <a:picLocks noChangeAspect="1"/>
          </p:cNvPicPr>
          <p:nvPr/>
        </p:nvPicPr>
        <p:blipFill>
          <a:blip r:embed="rId3"/>
          <a:stretch>
            <a:fillRect/>
          </a:stretch>
        </p:blipFill>
        <p:spPr>
          <a:xfrm>
            <a:off x="658521" y="103337"/>
            <a:ext cx="2576169" cy="524984"/>
          </a:xfrm>
          <a:prstGeom prst="rect">
            <a:avLst/>
          </a:prstGeom>
        </p:spPr>
      </p:pic>
      <p:sp>
        <p:nvSpPr>
          <p:cNvPr id="3" name="Tekstvak 2">
            <a:extLst>
              <a:ext uri="{FF2B5EF4-FFF2-40B4-BE49-F238E27FC236}">
                <a16:creationId xmlns:a16="http://schemas.microsoft.com/office/drawing/2014/main" id="{024F6296-311D-BA63-BBB8-8D8129F38382}"/>
              </a:ext>
            </a:extLst>
          </p:cNvPr>
          <p:cNvSpPr txBox="1"/>
          <p:nvPr/>
        </p:nvSpPr>
        <p:spPr>
          <a:xfrm>
            <a:off x="843516" y="1070344"/>
            <a:ext cx="6218923" cy="2793072"/>
          </a:xfrm>
          <a:prstGeom prst="rect">
            <a:avLst/>
          </a:prstGeom>
          <a:noFill/>
        </p:spPr>
        <p:txBody>
          <a:bodyPr wrap="square" rtlCol="0">
            <a:spAutoFit/>
          </a:bodyPr>
          <a:lstStyle/>
          <a:p>
            <a:r>
              <a:rPr lang="nl-NL" dirty="0">
                <a:solidFill>
                  <a:srgbClr val="170000"/>
                </a:solidFill>
              </a:rPr>
              <a:t>Subsidieregeling </a:t>
            </a:r>
            <a:r>
              <a:rPr lang="nl-NL" dirty="0" err="1">
                <a:solidFill>
                  <a:srgbClr val="170000"/>
                </a:solidFill>
              </a:rPr>
              <a:t>Emissieloze</a:t>
            </a:r>
            <a:r>
              <a:rPr lang="nl-NL" dirty="0">
                <a:solidFill>
                  <a:srgbClr val="170000"/>
                </a:solidFill>
              </a:rPr>
              <a:t> Bedrijfsauto’s</a:t>
            </a:r>
          </a:p>
          <a:p>
            <a:pPr marL="285750" indent="-285750">
              <a:buFont typeface="Arial" panose="020B0604020202020204" pitchFamily="34" charset="0"/>
              <a:buChar char="•"/>
            </a:pPr>
            <a:r>
              <a:rPr lang="nl-NL" dirty="0">
                <a:solidFill>
                  <a:srgbClr val="170000"/>
                </a:solidFill>
              </a:rPr>
              <a:t>Verstrekker: Rijksdienst voor Ondernemend Nederland</a:t>
            </a:r>
          </a:p>
          <a:p>
            <a:endParaRPr lang="nl-NL" dirty="0">
              <a:solidFill>
                <a:srgbClr val="170000"/>
              </a:solidFill>
            </a:endParaRPr>
          </a:p>
          <a:p>
            <a:r>
              <a:rPr lang="nl-NL" dirty="0">
                <a:solidFill>
                  <a:srgbClr val="170000"/>
                </a:solidFill>
              </a:rPr>
              <a:t>Let op: 2024 is het laatste jaar waarin de SEBA wordt toegekend. </a:t>
            </a:r>
          </a:p>
          <a:p>
            <a:endParaRPr lang="nl-NL" dirty="0">
              <a:solidFill>
                <a:srgbClr val="170000"/>
              </a:solidFill>
            </a:endParaRPr>
          </a:p>
          <a:p>
            <a:r>
              <a:rPr lang="nl-NL" dirty="0">
                <a:solidFill>
                  <a:srgbClr val="170000"/>
                </a:solidFill>
              </a:rPr>
              <a:t>Deze subsidie is bedoeld voor ondernemers of non-profitorganisaties die een nieuwe volledig emissievrije bedrijfsauto (N1 of N2) kopen of leasen. De SEBA moet aangevraagd worden voordat u een definitieve overeenkomst sluit. De maximale bijdrage per bedrijfsauto is €5000,-  . </a:t>
            </a:r>
          </a:p>
          <a:p>
            <a:endParaRPr lang="nl-NL" dirty="0">
              <a:solidFill>
                <a:srgbClr val="170000"/>
              </a:solidFill>
            </a:endParaRPr>
          </a:p>
          <a:p>
            <a:endParaRPr lang="nl-NL" dirty="0">
              <a:solidFill>
                <a:srgbClr val="170000"/>
              </a:solidFill>
            </a:endParaRPr>
          </a:p>
          <a:p>
            <a:r>
              <a:rPr lang="nl-NL" dirty="0">
                <a:solidFill>
                  <a:srgbClr val="170000"/>
                </a:solidFill>
                <a:hlinkClick r:id="rId4"/>
              </a:rPr>
              <a:t>Ga hier naar de webpagina over SEBA</a:t>
            </a:r>
            <a:r>
              <a:rPr lang="nl-NL" dirty="0">
                <a:solidFill>
                  <a:srgbClr val="170000"/>
                </a:solidFill>
              </a:rPr>
              <a:t>.</a:t>
            </a:r>
          </a:p>
          <a:p>
            <a:endParaRPr lang="nl-NL" dirty="0"/>
          </a:p>
        </p:txBody>
      </p:sp>
      <p:sp>
        <p:nvSpPr>
          <p:cNvPr id="4" name="Tekstvak 3">
            <a:extLst>
              <a:ext uri="{FF2B5EF4-FFF2-40B4-BE49-F238E27FC236}">
                <a16:creationId xmlns:a16="http://schemas.microsoft.com/office/drawing/2014/main" id="{C6AA89B0-EA87-AC8F-67AC-63B7AD62CF28}"/>
              </a:ext>
            </a:extLst>
          </p:cNvPr>
          <p:cNvSpPr txBox="1"/>
          <p:nvPr/>
        </p:nvSpPr>
        <p:spPr>
          <a:xfrm>
            <a:off x="7292494" y="635162"/>
            <a:ext cx="1633208" cy="1785104"/>
          </a:xfrm>
          <a:prstGeom prst="rect">
            <a:avLst/>
          </a:prstGeom>
          <a:noFill/>
          <a:ln w="38100">
            <a:solidFill>
              <a:schemeClr val="tx1"/>
            </a:solidFill>
            <a:prstDash val="dash"/>
          </a:ln>
        </p:spPr>
        <p:txBody>
          <a:bodyPr wrap="square" rtlCol="0">
            <a:spAutoFit/>
          </a:bodyPr>
          <a:lstStyle/>
          <a:p>
            <a:pPr marL="285750" indent="-285750">
              <a:buFont typeface="Wingdings" panose="05000000000000000000" pitchFamily="2" charset="2"/>
              <a:buChar char="ü"/>
            </a:pPr>
            <a:r>
              <a:rPr lang="nl-NL" sz="1100" dirty="0"/>
              <a:t>Ondernemers</a:t>
            </a:r>
            <a:r>
              <a:rPr lang="nl-NL" sz="1100" dirty="0">
                <a:solidFill>
                  <a:schemeClr val="bg1">
                    <a:lumMod val="85000"/>
                  </a:schemeClr>
                </a:solidFill>
              </a:rPr>
              <a:t>, stichtingen, verenigingen, gemeenten, parkmanagement</a:t>
            </a:r>
          </a:p>
          <a:p>
            <a:pPr marL="285750" indent="-285750">
              <a:buFont typeface="Wingdings" panose="05000000000000000000" pitchFamily="2" charset="2"/>
              <a:buChar char="ü"/>
            </a:pPr>
            <a:r>
              <a:rPr lang="nl-NL" sz="1100" dirty="0"/>
              <a:t>Provincie Gelderland, Provincie Overijssel</a:t>
            </a:r>
          </a:p>
          <a:p>
            <a:pPr marL="285750" indent="-285750">
              <a:buFont typeface="Wingdings" panose="05000000000000000000" pitchFamily="2" charset="2"/>
              <a:buChar char="ü"/>
            </a:pPr>
            <a:r>
              <a:rPr lang="nl-NL" sz="1100" dirty="0"/>
              <a:t>Materiaal</a:t>
            </a:r>
            <a:r>
              <a:rPr lang="nl-NL" sz="1100" dirty="0">
                <a:solidFill>
                  <a:schemeClr val="bg1">
                    <a:lumMod val="85000"/>
                  </a:schemeClr>
                </a:solidFill>
              </a:rPr>
              <a:t>, materieel, proces</a:t>
            </a:r>
          </a:p>
        </p:txBody>
      </p:sp>
    </p:spTree>
    <p:extLst>
      <p:ext uri="{BB962C8B-B14F-4D97-AF65-F5344CB8AC3E}">
        <p14:creationId xmlns:p14="http://schemas.microsoft.com/office/powerpoint/2010/main" val="2252689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Nationale regeling: VAMIL</a:t>
            </a:r>
          </a:p>
        </p:txBody>
      </p:sp>
      <p:pic>
        <p:nvPicPr>
          <p:cNvPr id="2" name="Afbeelding 1" descr="Afbeelding met tekst, Lettertype, logo, Graphics&#10;&#10;Automatisch gegenereerde beschrijving">
            <a:extLst>
              <a:ext uri="{FF2B5EF4-FFF2-40B4-BE49-F238E27FC236}">
                <a16:creationId xmlns:a16="http://schemas.microsoft.com/office/drawing/2014/main" id="{A75A1ED6-5B72-B7B5-069A-106410E67A35}"/>
              </a:ext>
            </a:extLst>
          </p:cNvPr>
          <p:cNvPicPr>
            <a:picLocks noChangeAspect="1"/>
          </p:cNvPicPr>
          <p:nvPr/>
        </p:nvPicPr>
        <p:blipFill>
          <a:blip r:embed="rId3"/>
          <a:stretch>
            <a:fillRect/>
          </a:stretch>
        </p:blipFill>
        <p:spPr>
          <a:xfrm>
            <a:off x="658521" y="103337"/>
            <a:ext cx="2576169" cy="524984"/>
          </a:xfrm>
          <a:prstGeom prst="rect">
            <a:avLst/>
          </a:prstGeom>
        </p:spPr>
      </p:pic>
      <p:sp>
        <p:nvSpPr>
          <p:cNvPr id="3" name="Tekstvak 2">
            <a:extLst>
              <a:ext uri="{FF2B5EF4-FFF2-40B4-BE49-F238E27FC236}">
                <a16:creationId xmlns:a16="http://schemas.microsoft.com/office/drawing/2014/main" id="{B637B18D-47AD-61F5-5B74-F5FA8D9FD972}"/>
              </a:ext>
            </a:extLst>
          </p:cNvPr>
          <p:cNvSpPr txBox="1"/>
          <p:nvPr/>
        </p:nvSpPr>
        <p:spPr>
          <a:xfrm>
            <a:off x="921489" y="1403498"/>
            <a:ext cx="6347844" cy="2793072"/>
          </a:xfrm>
          <a:prstGeom prst="rect">
            <a:avLst/>
          </a:prstGeom>
          <a:noFill/>
        </p:spPr>
        <p:txBody>
          <a:bodyPr wrap="square" lIns="91440" tIns="45720" rIns="91440" bIns="45720" rtlCol="0" anchor="t">
            <a:spAutoFit/>
          </a:bodyPr>
          <a:lstStyle/>
          <a:p>
            <a:r>
              <a:rPr lang="nl-NL" dirty="0">
                <a:solidFill>
                  <a:srgbClr val="170000"/>
                </a:solidFill>
              </a:rPr>
              <a:t>Willekeurige afschrijving milieu-investeringen (VAMIL)</a:t>
            </a:r>
          </a:p>
          <a:p>
            <a:pPr marL="285750" indent="-285750">
              <a:buFont typeface="Arial" panose="020B0604020202020204" pitchFamily="34" charset="0"/>
              <a:buChar char="•"/>
            </a:pPr>
            <a:r>
              <a:rPr lang="nl-NL" dirty="0">
                <a:solidFill>
                  <a:srgbClr val="170000"/>
                </a:solidFill>
              </a:rPr>
              <a:t>Verstrekker: Rijksdienst voor Ondernemend Nederland</a:t>
            </a:r>
          </a:p>
          <a:p>
            <a:pPr marL="285750" indent="-285750">
              <a:buFont typeface="Arial" panose="020B0604020202020204" pitchFamily="34" charset="0"/>
              <a:buChar char="•"/>
            </a:pPr>
            <a:endParaRPr lang="nl-NL" dirty="0">
              <a:solidFill>
                <a:srgbClr val="170000"/>
              </a:solidFill>
            </a:endParaRPr>
          </a:p>
          <a:p>
            <a:endParaRPr lang="nl-NL" dirty="0">
              <a:solidFill>
                <a:srgbClr val="170000"/>
              </a:solidFill>
            </a:endParaRPr>
          </a:p>
          <a:p>
            <a:r>
              <a:rPr lang="nl-NL" dirty="0">
                <a:solidFill>
                  <a:srgbClr val="170000"/>
                </a:solidFill>
              </a:rPr>
              <a:t>De VAMIL is bedoeld voor alle ondernemers, stichtingen en verenigingen en maakt het mogelijk om tot 75% van de investeringskosten voor milieuvriendelijke bedrijfsmiddelen af te schrijven. Dit zorgt voor rente- en liquiditeitsvoordeel. Net als bij de MIA-regeling is het belangrijk dat de investering is opgenomen op de Milieulijst en meldt u de investering binnen 3 maanden na de verplichting tot aankoop.</a:t>
            </a:r>
          </a:p>
          <a:p>
            <a:endParaRPr lang="nl-NL" dirty="0"/>
          </a:p>
          <a:p>
            <a:endParaRPr lang="nl-NL" dirty="0"/>
          </a:p>
          <a:p>
            <a:endParaRPr lang="nl-NL" dirty="0"/>
          </a:p>
          <a:p>
            <a:r>
              <a:rPr lang="nl-NL" dirty="0">
                <a:hlinkClick r:id="rId4"/>
              </a:rPr>
              <a:t>Ga hier naar de webpagina over VAMIL. </a:t>
            </a:r>
            <a:endParaRPr lang="nl-NL" dirty="0"/>
          </a:p>
        </p:txBody>
      </p:sp>
      <p:sp>
        <p:nvSpPr>
          <p:cNvPr id="4" name="Tekstvak 3">
            <a:extLst>
              <a:ext uri="{FF2B5EF4-FFF2-40B4-BE49-F238E27FC236}">
                <a16:creationId xmlns:a16="http://schemas.microsoft.com/office/drawing/2014/main" id="{057D34D3-758B-BC89-788C-35510E87E898}"/>
              </a:ext>
            </a:extLst>
          </p:cNvPr>
          <p:cNvSpPr txBox="1"/>
          <p:nvPr/>
        </p:nvSpPr>
        <p:spPr>
          <a:xfrm>
            <a:off x="7269332" y="627461"/>
            <a:ext cx="1633208" cy="1785104"/>
          </a:xfrm>
          <a:prstGeom prst="rect">
            <a:avLst/>
          </a:prstGeom>
          <a:noFill/>
          <a:ln w="38100">
            <a:solidFill>
              <a:schemeClr val="tx1"/>
            </a:solidFill>
            <a:prstDash val="dash"/>
          </a:ln>
        </p:spPr>
        <p:txBody>
          <a:bodyPr wrap="square" rtlCol="0">
            <a:spAutoFit/>
          </a:bodyPr>
          <a:lstStyle/>
          <a:p>
            <a:pPr marL="285750" indent="-285750">
              <a:buFont typeface="Wingdings" panose="05000000000000000000" pitchFamily="2" charset="2"/>
              <a:buChar char="ü"/>
            </a:pPr>
            <a:r>
              <a:rPr lang="nl-NL" sz="1100" dirty="0"/>
              <a:t>Ondernemers</a:t>
            </a:r>
            <a:r>
              <a:rPr lang="nl-NL" sz="1100" dirty="0">
                <a:solidFill>
                  <a:schemeClr val="bg1">
                    <a:lumMod val="85000"/>
                  </a:schemeClr>
                </a:solidFill>
              </a:rPr>
              <a:t>, </a:t>
            </a:r>
            <a:r>
              <a:rPr lang="nl-NL" sz="1100" dirty="0">
                <a:solidFill>
                  <a:srgbClr val="4599D3"/>
                </a:solidFill>
              </a:rPr>
              <a:t>stichtingen, verenigingen</a:t>
            </a:r>
            <a:r>
              <a:rPr lang="nl-NL" sz="1100" dirty="0">
                <a:solidFill>
                  <a:schemeClr val="bg1">
                    <a:lumMod val="85000"/>
                  </a:schemeClr>
                </a:solidFill>
              </a:rPr>
              <a:t>,</a:t>
            </a:r>
            <a:r>
              <a:rPr lang="nl-NL" sz="1100" dirty="0">
                <a:solidFill>
                  <a:srgbClr val="4599D3"/>
                </a:solidFill>
              </a:rPr>
              <a:t> </a:t>
            </a:r>
            <a:r>
              <a:rPr lang="nl-NL" sz="1100" dirty="0">
                <a:solidFill>
                  <a:schemeClr val="bg1">
                    <a:lumMod val="85000"/>
                  </a:schemeClr>
                </a:solidFill>
              </a:rPr>
              <a:t>gemeenten, parkmanagement</a:t>
            </a:r>
          </a:p>
          <a:p>
            <a:pPr marL="285750" indent="-285750">
              <a:buFont typeface="Wingdings" panose="05000000000000000000" pitchFamily="2" charset="2"/>
              <a:buChar char="ü"/>
            </a:pPr>
            <a:r>
              <a:rPr lang="nl-NL" sz="1100" dirty="0"/>
              <a:t>Provincie Gelderland, Provincie Overijssel</a:t>
            </a:r>
          </a:p>
          <a:p>
            <a:pPr marL="285750" indent="-285750">
              <a:buFont typeface="Wingdings" panose="05000000000000000000" pitchFamily="2" charset="2"/>
              <a:buChar char="ü"/>
            </a:pPr>
            <a:r>
              <a:rPr lang="nl-NL" sz="1100" dirty="0"/>
              <a:t>Materiaal</a:t>
            </a:r>
            <a:r>
              <a:rPr lang="nl-NL" sz="1100" dirty="0">
                <a:solidFill>
                  <a:schemeClr val="bg1">
                    <a:lumMod val="85000"/>
                  </a:schemeClr>
                </a:solidFill>
              </a:rPr>
              <a:t>, </a:t>
            </a:r>
            <a:r>
              <a:rPr lang="nl-NL" sz="1100" dirty="0">
                <a:solidFill>
                  <a:srgbClr val="4599D3"/>
                </a:solidFill>
              </a:rPr>
              <a:t>materieel</a:t>
            </a:r>
            <a:r>
              <a:rPr lang="nl-NL" sz="1100" dirty="0">
                <a:solidFill>
                  <a:schemeClr val="bg1">
                    <a:lumMod val="85000"/>
                  </a:schemeClr>
                </a:solidFill>
              </a:rPr>
              <a:t>, proces</a:t>
            </a:r>
          </a:p>
        </p:txBody>
      </p:sp>
    </p:spTree>
    <p:extLst>
      <p:ext uri="{BB962C8B-B14F-4D97-AF65-F5344CB8AC3E}">
        <p14:creationId xmlns:p14="http://schemas.microsoft.com/office/powerpoint/2010/main" val="491850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Nationale regeling: EIA</a:t>
            </a:r>
          </a:p>
        </p:txBody>
      </p:sp>
      <p:pic>
        <p:nvPicPr>
          <p:cNvPr id="2" name="Afbeelding 1" descr="Afbeelding met tekst, Lettertype, logo, Graphics&#10;&#10;Automatisch gegenereerde beschrijving">
            <a:extLst>
              <a:ext uri="{FF2B5EF4-FFF2-40B4-BE49-F238E27FC236}">
                <a16:creationId xmlns:a16="http://schemas.microsoft.com/office/drawing/2014/main" id="{A75A1ED6-5B72-B7B5-069A-106410E67A35}"/>
              </a:ext>
            </a:extLst>
          </p:cNvPr>
          <p:cNvPicPr>
            <a:picLocks noChangeAspect="1"/>
          </p:cNvPicPr>
          <p:nvPr/>
        </p:nvPicPr>
        <p:blipFill>
          <a:blip r:embed="rId3"/>
          <a:stretch>
            <a:fillRect/>
          </a:stretch>
        </p:blipFill>
        <p:spPr>
          <a:xfrm>
            <a:off x="658521" y="103337"/>
            <a:ext cx="2576169" cy="524984"/>
          </a:xfrm>
          <a:prstGeom prst="rect">
            <a:avLst/>
          </a:prstGeom>
        </p:spPr>
      </p:pic>
      <p:sp>
        <p:nvSpPr>
          <p:cNvPr id="3" name="Tekstvak 2">
            <a:extLst>
              <a:ext uri="{FF2B5EF4-FFF2-40B4-BE49-F238E27FC236}">
                <a16:creationId xmlns:a16="http://schemas.microsoft.com/office/drawing/2014/main" id="{1F04B26E-6A3E-1E91-16FF-7A204F34780D}"/>
              </a:ext>
            </a:extLst>
          </p:cNvPr>
          <p:cNvSpPr txBox="1"/>
          <p:nvPr/>
        </p:nvSpPr>
        <p:spPr>
          <a:xfrm>
            <a:off x="791770" y="1275161"/>
            <a:ext cx="6055079" cy="2793072"/>
          </a:xfrm>
          <a:prstGeom prst="rect">
            <a:avLst/>
          </a:prstGeom>
          <a:noFill/>
        </p:spPr>
        <p:txBody>
          <a:bodyPr wrap="square" rtlCol="0">
            <a:spAutoFit/>
          </a:bodyPr>
          <a:lstStyle/>
          <a:p>
            <a:r>
              <a:rPr lang="nl-NL" dirty="0">
                <a:solidFill>
                  <a:srgbClr val="170000"/>
                </a:solidFill>
              </a:rPr>
              <a:t>Energie-investeringsaftrek (EIA)</a:t>
            </a:r>
          </a:p>
          <a:p>
            <a:pPr marL="285750" indent="-285750">
              <a:buFont typeface="Arial" panose="020B0604020202020204" pitchFamily="34" charset="0"/>
              <a:buChar char="•"/>
            </a:pPr>
            <a:r>
              <a:rPr lang="nl-NL" dirty="0">
                <a:solidFill>
                  <a:srgbClr val="170000"/>
                </a:solidFill>
              </a:rPr>
              <a:t>Verstrekkende partij: Rijksdienst voor Ondernemend Nederland</a:t>
            </a:r>
          </a:p>
          <a:p>
            <a:pPr marL="285750" indent="-285750">
              <a:buFont typeface="Arial" panose="020B0604020202020204" pitchFamily="34" charset="0"/>
              <a:buChar char="•"/>
            </a:pPr>
            <a:endParaRPr lang="nl-NL" dirty="0">
              <a:solidFill>
                <a:srgbClr val="170000"/>
              </a:solidFill>
            </a:endParaRPr>
          </a:p>
          <a:p>
            <a:pPr marL="285750" indent="-285750">
              <a:buFont typeface="Arial" panose="020B0604020202020204" pitchFamily="34" charset="0"/>
              <a:buChar char="•"/>
            </a:pPr>
            <a:endParaRPr lang="nl-NL" dirty="0">
              <a:solidFill>
                <a:srgbClr val="170000"/>
              </a:solidFill>
            </a:endParaRPr>
          </a:p>
          <a:p>
            <a:r>
              <a:rPr lang="nl-NL" dirty="0">
                <a:solidFill>
                  <a:srgbClr val="170000"/>
                </a:solidFill>
              </a:rPr>
              <a:t>Wanneer uw bedrijf, organisatie of stichting investeert in een bedrijfsmiddel dat energiezuinig is of de CO2-uitstoot vermindert, kunt u gebruikmaken van de EIA-regeling. Daarbij kunt u 45,5% van de investeringskosten aftrekken van uw winst, om zo tot een lagere fiscale winst te komen. Voorwaarde voor het gebruikmaken van deze regeling is dat het bedrijfsmiddel op de Energielijst staat. Dit zijn onder andere stationaire batterijen of optimalisatiesoftware die voor </a:t>
            </a:r>
            <a:r>
              <a:rPr lang="nl-NL" dirty="0" err="1">
                <a:solidFill>
                  <a:srgbClr val="170000"/>
                </a:solidFill>
              </a:rPr>
              <a:t>netbalancering</a:t>
            </a:r>
            <a:r>
              <a:rPr lang="nl-NL" dirty="0">
                <a:solidFill>
                  <a:srgbClr val="170000"/>
                </a:solidFill>
              </a:rPr>
              <a:t> zorgt.</a:t>
            </a:r>
          </a:p>
          <a:p>
            <a:endParaRPr lang="nl-NL" dirty="0"/>
          </a:p>
          <a:p>
            <a:r>
              <a:rPr lang="nl-NL" dirty="0">
                <a:hlinkClick r:id="rId4"/>
              </a:rPr>
              <a:t>Ga hier naar de webpagina over EIA.</a:t>
            </a:r>
            <a:endParaRPr lang="nl-NL" dirty="0"/>
          </a:p>
          <a:p>
            <a:endParaRPr lang="nl-NL" dirty="0"/>
          </a:p>
        </p:txBody>
      </p:sp>
      <p:sp>
        <p:nvSpPr>
          <p:cNvPr id="4" name="Tekstvak 3">
            <a:extLst>
              <a:ext uri="{FF2B5EF4-FFF2-40B4-BE49-F238E27FC236}">
                <a16:creationId xmlns:a16="http://schemas.microsoft.com/office/drawing/2014/main" id="{7B299DB9-A498-C896-FAA5-229B546891C1}"/>
              </a:ext>
            </a:extLst>
          </p:cNvPr>
          <p:cNvSpPr txBox="1"/>
          <p:nvPr/>
        </p:nvSpPr>
        <p:spPr>
          <a:xfrm>
            <a:off x="7276766" y="786646"/>
            <a:ext cx="1633208" cy="1785104"/>
          </a:xfrm>
          <a:prstGeom prst="rect">
            <a:avLst/>
          </a:prstGeom>
          <a:noFill/>
          <a:ln w="38100">
            <a:solidFill>
              <a:schemeClr val="tx1"/>
            </a:solidFill>
            <a:prstDash val="dash"/>
          </a:ln>
        </p:spPr>
        <p:txBody>
          <a:bodyPr wrap="square" rtlCol="0">
            <a:spAutoFit/>
          </a:bodyPr>
          <a:lstStyle/>
          <a:p>
            <a:pPr marL="285750" indent="-285750">
              <a:buFont typeface="Wingdings" panose="05000000000000000000" pitchFamily="2" charset="2"/>
              <a:buChar char="ü"/>
            </a:pPr>
            <a:r>
              <a:rPr lang="nl-NL" sz="1100" dirty="0"/>
              <a:t>Ondernemers</a:t>
            </a:r>
            <a:r>
              <a:rPr lang="nl-NL" sz="1100" dirty="0">
                <a:solidFill>
                  <a:schemeClr val="bg1">
                    <a:lumMod val="85000"/>
                  </a:schemeClr>
                </a:solidFill>
              </a:rPr>
              <a:t>, </a:t>
            </a:r>
            <a:r>
              <a:rPr lang="nl-NL" sz="1100" dirty="0">
                <a:solidFill>
                  <a:srgbClr val="4599D3"/>
                </a:solidFill>
              </a:rPr>
              <a:t>stichtingen, verenigingen</a:t>
            </a:r>
            <a:r>
              <a:rPr lang="nl-NL" sz="1100" dirty="0">
                <a:solidFill>
                  <a:schemeClr val="bg1">
                    <a:lumMod val="85000"/>
                  </a:schemeClr>
                </a:solidFill>
              </a:rPr>
              <a:t>,</a:t>
            </a:r>
            <a:r>
              <a:rPr lang="nl-NL" sz="1100" dirty="0">
                <a:solidFill>
                  <a:srgbClr val="4599D3"/>
                </a:solidFill>
              </a:rPr>
              <a:t> </a:t>
            </a:r>
            <a:r>
              <a:rPr lang="nl-NL" sz="1100" dirty="0">
                <a:solidFill>
                  <a:schemeClr val="bg1">
                    <a:lumMod val="85000"/>
                  </a:schemeClr>
                </a:solidFill>
              </a:rPr>
              <a:t>gemeenten, parkmanagement</a:t>
            </a:r>
          </a:p>
          <a:p>
            <a:pPr marL="285750" indent="-285750">
              <a:buFont typeface="Wingdings" panose="05000000000000000000" pitchFamily="2" charset="2"/>
              <a:buChar char="ü"/>
            </a:pPr>
            <a:r>
              <a:rPr lang="nl-NL" sz="1100" dirty="0"/>
              <a:t>Provincie Gelderland, Provincie Overijssel</a:t>
            </a:r>
          </a:p>
          <a:p>
            <a:pPr marL="285750" indent="-285750">
              <a:buFont typeface="Wingdings" panose="05000000000000000000" pitchFamily="2" charset="2"/>
              <a:buChar char="ü"/>
            </a:pPr>
            <a:r>
              <a:rPr lang="nl-NL" sz="1100" dirty="0"/>
              <a:t>Materiaal</a:t>
            </a:r>
            <a:r>
              <a:rPr lang="nl-NL" sz="1100" dirty="0">
                <a:solidFill>
                  <a:schemeClr val="bg1">
                    <a:lumMod val="85000"/>
                  </a:schemeClr>
                </a:solidFill>
              </a:rPr>
              <a:t>, materieel, proces</a:t>
            </a:r>
          </a:p>
        </p:txBody>
      </p:sp>
    </p:spTree>
    <p:extLst>
      <p:ext uri="{BB962C8B-B14F-4D97-AF65-F5344CB8AC3E}">
        <p14:creationId xmlns:p14="http://schemas.microsoft.com/office/powerpoint/2010/main" val="2763055445"/>
      </p:ext>
    </p:extLst>
  </p:cSld>
  <p:clrMapOvr>
    <a:masterClrMapping/>
  </p:clrMapOvr>
</p:sld>
</file>

<file path=ppt/theme/theme1.xml><?xml version="1.0" encoding="utf-8"?>
<a:theme xmlns:a="http://schemas.openxmlformats.org/drawingml/2006/main" name="Kantoorthema">
  <a:themeElements>
    <a:clrScheme name="Aangepast 65">
      <a:dk1>
        <a:srgbClr val="4599D3"/>
      </a:dk1>
      <a:lt1>
        <a:srgbClr val="FFFFFF"/>
      </a:lt1>
      <a:dk2>
        <a:srgbClr val="445369"/>
      </a:dk2>
      <a:lt2>
        <a:srgbClr val="E7E6E6"/>
      </a:lt2>
      <a:accent1>
        <a:srgbClr val="F06800"/>
      </a:accent1>
      <a:accent2>
        <a:srgbClr val="007B9B"/>
      </a:accent2>
      <a:accent3>
        <a:srgbClr val="A1CCE9"/>
      </a:accent3>
      <a:accent4>
        <a:srgbClr val="FFB611"/>
      </a:accent4>
      <a:accent5>
        <a:srgbClr val="A1C516"/>
      </a:accent5>
      <a:accent6>
        <a:srgbClr val="DA70A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280531EDDB2143A736794A58C26B40" ma:contentTypeVersion="15" ma:contentTypeDescription="Een nieuw document maken." ma:contentTypeScope="" ma:versionID="d0b0035dc25163317d14e39efab06b80">
  <xsd:schema xmlns:xsd="http://www.w3.org/2001/XMLSchema" xmlns:xs="http://www.w3.org/2001/XMLSchema" xmlns:p="http://schemas.microsoft.com/office/2006/metadata/properties" xmlns:ns2="abd0e80e-fbfc-4670-a057-2d95a8d51673" xmlns:ns3="d39690b7-bf2d-42f9-bcb6-86bf7a48834c" targetNamespace="http://schemas.microsoft.com/office/2006/metadata/properties" ma:root="true" ma:fieldsID="bfb0b02958e32e5e34957a900be94b2d" ns2:_="" ns3:_="">
    <xsd:import namespace="abd0e80e-fbfc-4670-a057-2d95a8d51673"/>
    <xsd:import namespace="d39690b7-bf2d-42f9-bcb6-86bf7a4883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SearchProperties" minOccurs="0"/>
                <xsd:element ref="ns2:MediaServiceOCR" minOccurs="0"/>
                <xsd:element ref="ns2:MediaLengthInSecond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0e80e-fbfc-4670-a057-2d95a8d516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7f55a0d7-0058-4245-9d84-4d576cf54ba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9690b7-bf2d-42f9-bcb6-86bf7a48834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e50fbb7-10a4-4d27-849a-330a140cb895}" ma:internalName="TaxCatchAll" ma:showField="CatchAllData" ma:web="d39690b7-bf2d-42f9-bcb6-86bf7a4883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bd0e80e-fbfc-4670-a057-2d95a8d51673">
      <Terms xmlns="http://schemas.microsoft.com/office/infopath/2007/PartnerControls"/>
    </lcf76f155ced4ddcb4097134ff3c332f>
    <TaxCatchAll xmlns="d39690b7-bf2d-42f9-bcb6-86bf7a48834c" xsi:nil="true"/>
  </documentManagement>
</p:properties>
</file>

<file path=customXml/itemProps1.xml><?xml version="1.0" encoding="utf-8"?>
<ds:datastoreItem xmlns:ds="http://schemas.openxmlformats.org/officeDocument/2006/customXml" ds:itemID="{7609F5A5-675F-47AC-8170-4379F64559B7}">
  <ds:schemaRefs>
    <ds:schemaRef ds:uri="http://schemas.microsoft.com/sharepoint/v3/contenttype/forms"/>
  </ds:schemaRefs>
</ds:datastoreItem>
</file>

<file path=customXml/itemProps2.xml><?xml version="1.0" encoding="utf-8"?>
<ds:datastoreItem xmlns:ds="http://schemas.openxmlformats.org/officeDocument/2006/customXml" ds:itemID="{C5EC6858-CE66-4D79-BF1B-A43A5217DD11}">
  <ds:schemaRefs>
    <ds:schemaRef ds:uri="abd0e80e-fbfc-4670-a057-2d95a8d51673"/>
    <ds:schemaRef ds:uri="d39690b7-bf2d-42f9-bcb6-86bf7a4883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2E0DF1E-C4D8-4BD7-9CAE-917BD1E3D790}">
  <ds:schemaRefs>
    <ds:schemaRef ds:uri="http://schemas.microsoft.com/office/2006/documentManagement/types"/>
    <ds:schemaRef ds:uri="http://purl.org/dc/terms/"/>
    <ds:schemaRef ds:uri="abd0e80e-fbfc-4670-a057-2d95a8d51673"/>
    <ds:schemaRef ds:uri="http://purl.org/dc/dcmitype/"/>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d39690b7-bf2d-42f9-bcb6-86bf7a48834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1591</Words>
  <Application>Microsoft Office PowerPoint</Application>
  <PresentationFormat>Diavoorstelling (16:9)</PresentationFormat>
  <Paragraphs>196</Paragraphs>
  <Slides>17</Slides>
  <Notes>16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Aptos</vt:lpstr>
      <vt:lpstr>Arial</vt:lpstr>
      <vt:lpstr>Calibri</vt:lpstr>
      <vt:lpstr>RO Sans</vt:lpstr>
      <vt:lpstr>Segoe UI</vt:lpstr>
      <vt:lpstr>Wingdings</vt:lpstr>
      <vt:lpstr>Kantoorthema</vt:lpstr>
      <vt:lpstr>E2.3 Subsidieoverzicht</vt:lpstr>
      <vt:lpstr>Overzicht subsidies</vt:lpstr>
      <vt:lpstr>Overzicht subsidies  </vt:lpstr>
      <vt:lpstr>Nationale regelingen</vt:lpstr>
      <vt:lpstr>Nationale regeling: MIA</vt:lpstr>
      <vt:lpstr>Nationale regeling: KIA</vt:lpstr>
      <vt:lpstr>Nationale regeling: SEBA</vt:lpstr>
      <vt:lpstr>Nationale regeling: VAMIL</vt:lpstr>
      <vt:lpstr>Nationale regeling: EIA</vt:lpstr>
      <vt:lpstr>Nationale regeling: AanZET</vt:lpstr>
      <vt:lpstr>Nationale regeling: nieuw te ontwikkelen subsidie voor laadinfra</vt:lpstr>
      <vt:lpstr>Regionale regelingen</vt:lpstr>
      <vt:lpstr>Regionale regeling: Sprinten naar een duurzaam bedrijventerrein</vt:lpstr>
      <vt:lpstr>Regionale regeling: Scan verduurzaming wagenpark</vt:lpstr>
      <vt:lpstr>Regionale regeling: Rapport en training duurzaam goederenvervoer over de weg</vt:lpstr>
      <vt:lpstr>Regionale regeling: Toekomstbestendige bedrijventerreinen - procesondersteuning</vt:lpstr>
      <vt:lpstr>Regionale regeling: Toekomstbestendige bedrijventerreinen – Realisatie fysieke maatregelen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 User</dc:creator>
  <cp:lastModifiedBy>Oudman, Hilde</cp:lastModifiedBy>
  <cp:revision>21</cp:revision>
  <dcterms:created xsi:type="dcterms:W3CDTF">2020-11-23T11:18:37Z</dcterms:created>
  <dcterms:modified xsi:type="dcterms:W3CDTF">2024-04-02T12:12:01Z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f7c1374-3856-4efe-8a20-c736d592c69d_Enabled">
    <vt:lpwstr>true</vt:lpwstr>
  </property>
  <property fmtid="{D5CDD505-2E9C-101B-9397-08002B2CF9AE}" pid="3" name="MSIP_Label_1f7c1374-3856-4efe-8a20-c736d592c69d_SetDate">
    <vt:lpwstr>2023-11-24T09:57:43Z</vt:lpwstr>
  </property>
  <property fmtid="{D5CDD505-2E9C-101B-9397-08002B2CF9AE}" pid="4" name="MSIP_Label_1f7c1374-3856-4efe-8a20-c736d592c69d_Method">
    <vt:lpwstr>Standard</vt:lpwstr>
  </property>
  <property fmtid="{D5CDD505-2E9C-101B-9397-08002B2CF9AE}" pid="5" name="MSIP_Label_1f7c1374-3856-4efe-8a20-c736d592c69d_Name">
    <vt:lpwstr>Intern</vt:lpwstr>
  </property>
  <property fmtid="{D5CDD505-2E9C-101B-9397-08002B2CF9AE}" pid="6" name="MSIP_Label_1f7c1374-3856-4efe-8a20-c736d592c69d_SiteId">
    <vt:lpwstr>198fc6c4-dbc7-4471-82ef-764d9e62caf1</vt:lpwstr>
  </property>
  <property fmtid="{D5CDD505-2E9C-101B-9397-08002B2CF9AE}" pid="7" name="MSIP_Label_1f7c1374-3856-4efe-8a20-c736d592c69d_ActionId">
    <vt:lpwstr>0bf025d7-c41e-4ad6-b635-93093b189df3</vt:lpwstr>
  </property>
  <property fmtid="{D5CDD505-2E9C-101B-9397-08002B2CF9AE}" pid="8" name="MSIP_Label_1f7c1374-3856-4efe-8a20-c736d592c69d_ContentBits">
    <vt:lpwstr>0</vt:lpwstr>
  </property>
  <property fmtid="{D5CDD505-2E9C-101B-9397-08002B2CF9AE}" pid="9" name="ContentTypeId">
    <vt:lpwstr>0x01010099280531EDDB2143A736794A58C26B40</vt:lpwstr>
  </property>
  <property fmtid="{D5CDD505-2E9C-101B-9397-08002B2CF9AE}" pid="10" name="MediaServiceImageTags">
    <vt:lpwstr/>
  </property>
  <property fmtid="{D5CDD505-2E9C-101B-9397-08002B2CF9AE}" pid="11" name="Order">
    <vt:r8>794400</vt:r8>
  </property>
  <property fmtid="{D5CDD505-2E9C-101B-9397-08002B2CF9AE}" pid="12" name="xd_ProgID">
    <vt:lpwstr/>
  </property>
  <property fmtid="{D5CDD505-2E9C-101B-9397-08002B2CF9AE}" pid="13" name="TemplateUrl">
    <vt:lpwstr/>
  </property>
  <property fmtid="{D5CDD505-2E9C-101B-9397-08002B2CF9AE}" pid="14" name="_ExtendedDescription">
    <vt:lpwstr/>
  </property>
  <property fmtid="{D5CDD505-2E9C-101B-9397-08002B2CF9AE}" pid="15" name="_CopySource">
    <vt:lpwstr>https://prvgld.sharepoint.com/sites/EXT-SlimOpenbaarLaden/Afgeschermd/LOGISTIEK/project Bedrijventerrein plus aanpak/Toolbox/000. CONCEPT/Ter bespreking/B3.2 Subsidieoverzicht.pptx</vt:lpwstr>
  </property>
</Properties>
</file>