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27"/>
  </p:notesMasterIdLst>
  <p:sldIdLst>
    <p:sldId id="257" r:id="rId5"/>
    <p:sldId id="1062" r:id="rId6"/>
    <p:sldId id="1065" r:id="rId7"/>
    <p:sldId id="1067" r:id="rId8"/>
    <p:sldId id="1069" r:id="rId9"/>
    <p:sldId id="1066" r:id="rId10"/>
    <p:sldId id="1064" r:id="rId11"/>
    <p:sldId id="1068" r:id="rId12"/>
    <p:sldId id="1020" r:id="rId13"/>
    <p:sldId id="1070" r:id="rId14"/>
    <p:sldId id="1077" r:id="rId15"/>
    <p:sldId id="1079" r:id="rId16"/>
    <p:sldId id="1083" r:id="rId17"/>
    <p:sldId id="1084" r:id="rId18"/>
    <p:sldId id="1085" r:id="rId19"/>
    <p:sldId id="1080" r:id="rId20"/>
    <p:sldId id="1073" r:id="rId21"/>
    <p:sldId id="1082" r:id="rId22"/>
    <p:sldId id="1075" r:id="rId23"/>
    <p:sldId id="1074" r:id="rId24"/>
    <p:sldId id="1078" r:id="rId25"/>
    <p:sldId id="108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DEA24A4-883A-3246-A071-CAE3781E1361}">
          <p14:sldIdLst>
            <p14:sldId id="257"/>
            <p14:sldId id="1062"/>
            <p14:sldId id="1065"/>
            <p14:sldId id="1067"/>
            <p14:sldId id="1069"/>
            <p14:sldId id="1066"/>
            <p14:sldId id="1064"/>
            <p14:sldId id="1068"/>
            <p14:sldId id="1020"/>
            <p14:sldId id="1070"/>
            <p14:sldId id="1077"/>
            <p14:sldId id="1079"/>
            <p14:sldId id="1083"/>
            <p14:sldId id="1084"/>
            <p14:sldId id="1085"/>
            <p14:sldId id="1080"/>
            <p14:sldId id="1073"/>
            <p14:sldId id="1082"/>
            <p14:sldId id="1075"/>
            <p14:sldId id="1074"/>
            <p14:sldId id="1078"/>
            <p14:sldId id="10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920075-EBFA-9FA3-8990-F6E8713ECB89}" name="Kam de, Richard" initials="KdR" userId="S::r.de.kam@gelderland.nl::9929ce1c-863b-455f-8fb6-38a001829e2a" providerId="AD"/>
  <p188:author id="{370C62DD-9958-494A-41BE-B10608225A28}" name="Paul Ubbink" initials="PU" userId="S::p.ubbink@gelderland.nl::8a0c15af-91d1-4a0c-a4fc-93fc50906258" providerId="AD"/>
  <p188:author id="{E72DCFE2-B16E-E2B3-2710-14B5A9091F4C}" name="Lies van den Eijnden" initials="LE" userId="S::l.vandeneijnden_evconsult.nl#ext#@prvgld.onmicrosoft.com::bbd01624-4fcc-46fe-80c5-8e20f429b2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js van der Woude" initials="TvdW" lastIdx="1" clrIdx="0">
    <p:extLst>
      <p:ext uri="{19B8F6BF-5375-455C-9EA6-DF929625EA0E}">
        <p15:presenceInfo xmlns:p15="http://schemas.microsoft.com/office/powerpoint/2012/main" userId="9623d9eff0af82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9"/>
    <p:restoredTop sz="94637"/>
  </p:normalViewPr>
  <p:slideViewPr>
    <p:cSldViewPr snapToGrid="0">
      <p:cViewPr varScale="1">
        <p:scale>
          <a:sx n="103" d="100"/>
          <a:sy n="103" d="100"/>
        </p:scale>
        <p:origin x="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D42C3-1320-9743-A233-E60328786389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C3F30-6544-BE4E-990D-F6F11243C0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729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879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197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0071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45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4700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3292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374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030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793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391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NAL is onderdeel van nationale Klimaatakkoord.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C3F30-6544-BE4E-990D-F6F11243C081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20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8142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7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3712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32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l Go-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66F5DD17-5AA6-C042-AB8A-A919137F5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53" y="6487013"/>
            <a:ext cx="1119703" cy="300816"/>
          </a:xfrm>
          <a:prstGeom prst="rect">
            <a:avLst/>
          </a:prstGeom>
        </p:spPr>
      </p:pic>
      <p:pic>
        <p:nvPicPr>
          <p:cNvPr id="8" name="Afbeelding 7" descr="Afbeelding met zwart&#10;&#10;Automatisch gegenereerde beschrijving">
            <a:extLst>
              <a:ext uri="{FF2B5EF4-FFF2-40B4-BE49-F238E27FC236}">
                <a16:creationId xmlns:a16="http://schemas.microsoft.com/office/drawing/2014/main" id="{BA5E13FE-EB37-0D49-A7A1-7E46700A2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92" b="25849"/>
          <a:stretch/>
        </p:blipFill>
        <p:spPr>
          <a:xfrm>
            <a:off x="7561638" y="6451684"/>
            <a:ext cx="953712" cy="382046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A394C4D2-54E7-554E-969D-90030FC0FBE7}"/>
              </a:ext>
            </a:extLst>
          </p:cNvPr>
          <p:cNvGrpSpPr/>
          <p:nvPr userDrawn="1"/>
        </p:nvGrpSpPr>
        <p:grpSpPr>
          <a:xfrm>
            <a:off x="1" y="361487"/>
            <a:ext cx="123568" cy="1360208"/>
            <a:chOff x="-1626478" y="5014633"/>
            <a:chExt cx="199511" cy="131817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50966E4-3EC1-FD40-88C9-C28776A92DD4}"/>
                </a:ext>
              </a:extLst>
            </p:cNvPr>
            <p:cNvSpPr/>
            <p:nvPr/>
          </p:nvSpPr>
          <p:spPr>
            <a:xfrm>
              <a:off x="-1626478" y="5014633"/>
              <a:ext cx="199506" cy="199505"/>
            </a:xfrm>
            <a:prstGeom prst="rect">
              <a:avLst/>
            </a:prstGeom>
            <a:solidFill>
              <a:srgbClr val="005B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1B946CA-32F5-E44A-9A5B-C1B582423D2B}"/>
                </a:ext>
              </a:extLst>
            </p:cNvPr>
            <p:cNvSpPr/>
            <p:nvPr/>
          </p:nvSpPr>
          <p:spPr>
            <a:xfrm>
              <a:off x="-1626478" y="5238368"/>
              <a:ext cx="199506" cy="199505"/>
            </a:xfrm>
            <a:prstGeom prst="rect">
              <a:avLst/>
            </a:prstGeom>
            <a:solidFill>
              <a:srgbClr val="48A8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49F42C0B-F4DD-7E47-9252-E078CCCE035D}"/>
                </a:ext>
              </a:extLst>
            </p:cNvPr>
            <p:cNvSpPr/>
            <p:nvPr/>
          </p:nvSpPr>
          <p:spPr>
            <a:xfrm>
              <a:off x="-1626478" y="5462103"/>
              <a:ext cx="199506" cy="199505"/>
            </a:xfrm>
            <a:prstGeom prst="rect">
              <a:avLst/>
            </a:prstGeom>
            <a:solidFill>
              <a:srgbClr val="FF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5C3D797F-E63C-5C42-8D68-B8FCFA1CE62D}"/>
                </a:ext>
              </a:extLst>
            </p:cNvPr>
            <p:cNvSpPr/>
            <p:nvPr/>
          </p:nvSpPr>
          <p:spPr>
            <a:xfrm>
              <a:off x="-1626478" y="5685838"/>
              <a:ext cx="199506" cy="1995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F5A6DED-6985-6A49-A0F8-EDD1D32CE455}"/>
                </a:ext>
              </a:extLst>
            </p:cNvPr>
            <p:cNvSpPr/>
            <p:nvPr/>
          </p:nvSpPr>
          <p:spPr>
            <a:xfrm>
              <a:off x="-1626478" y="6133307"/>
              <a:ext cx="199506" cy="199505"/>
            </a:xfrm>
            <a:prstGeom prst="rect">
              <a:avLst/>
            </a:prstGeom>
            <a:solidFill>
              <a:srgbClr val="9E04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5076647-F2AE-0D4F-9D7D-A95C7EF556A4}"/>
                </a:ext>
              </a:extLst>
            </p:cNvPr>
            <p:cNvSpPr/>
            <p:nvPr/>
          </p:nvSpPr>
          <p:spPr>
            <a:xfrm>
              <a:off x="-1626473" y="5909573"/>
              <a:ext cx="199506" cy="199505"/>
            </a:xfrm>
            <a:prstGeom prst="rect">
              <a:avLst/>
            </a:prstGeom>
            <a:solidFill>
              <a:srgbClr val="15ABE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6" name="Afbeelding 15" descr="Afbeelding met klok, tekening, teken&#10;&#10;Automatisch gegenereerde beschrijving">
            <a:extLst>
              <a:ext uri="{FF2B5EF4-FFF2-40B4-BE49-F238E27FC236}">
                <a16:creationId xmlns:a16="http://schemas.microsoft.com/office/drawing/2014/main" id="{D17BD12A-7B32-8543-8DA0-D1D5CE3D99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3" y="6409327"/>
            <a:ext cx="1502698" cy="462368"/>
          </a:xfrm>
          <a:prstGeom prst="rect">
            <a:avLst/>
          </a:prstGeom>
        </p:spPr>
      </p:pic>
      <p:pic>
        <p:nvPicPr>
          <p:cNvPr id="17" name="Afbeelding 16" descr="Afbeelding met tekening&#10;&#10;Automatisch gegenereerde beschrijving">
            <a:extLst>
              <a:ext uri="{FF2B5EF4-FFF2-40B4-BE49-F238E27FC236}">
                <a16:creationId xmlns:a16="http://schemas.microsoft.com/office/drawing/2014/main" id="{E2A31D3D-22D5-B84D-8910-050F53C87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9" t="32624" r="24104" b="27155"/>
          <a:stretch/>
        </p:blipFill>
        <p:spPr>
          <a:xfrm>
            <a:off x="1999510" y="6451601"/>
            <a:ext cx="1763686" cy="402926"/>
          </a:xfrm>
          <a:prstGeom prst="rect">
            <a:avLst/>
          </a:prstGeom>
        </p:spPr>
      </p:pic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id="{04E53651-D2B2-5F4F-84F4-D84AE9A6875A}"/>
              </a:ext>
            </a:extLst>
          </p:cNvPr>
          <p:cNvCxnSpPr/>
          <p:nvPr userDrawn="1"/>
        </p:nvCxnSpPr>
        <p:spPr>
          <a:xfrm>
            <a:off x="0" y="6410425"/>
            <a:ext cx="9144000" cy="0"/>
          </a:xfrm>
          <a:prstGeom prst="line">
            <a:avLst/>
          </a:prstGeom>
          <a:ln>
            <a:solidFill>
              <a:srgbClr val="005B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25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DDE05-F4AB-B14F-9F24-D3D29825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9D8EF01-911A-464C-BE42-C8847D03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784616-FE27-E04B-85BF-1089A7F2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9CC2BD-B15D-7747-B2E7-CFED1F52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302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789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15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4658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85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085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525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EF909-9093-6E4E-AF09-6891495E0DB2}" type="datetimeFigureOut">
              <a:rPr lang="nl-NL" smtClean="0"/>
              <a:t>15-02-2023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3BAF1-B8CA-9A4F-9FDA-81D1C2F0B0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80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endalaadinfrastructuur.nl/community/besloten+groepen/regio+oost/documenten+besloten+regio+oost/default.aspx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4">
            <a:extLst>
              <a:ext uri="{FF2B5EF4-FFF2-40B4-BE49-F238E27FC236}">
                <a16:creationId xmlns:a16="http://schemas.microsoft.com/office/drawing/2014/main" id="{FA1F6200-F7E5-C447-A79C-C0568A409B31}"/>
              </a:ext>
            </a:extLst>
          </p:cNvPr>
          <p:cNvSpPr txBox="1">
            <a:spLocks/>
          </p:cNvSpPr>
          <p:nvPr/>
        </p:nvSpPr>
        <p:spPr>
          <a:xfrm>
            <a:off x="900751" y="3561042"/>
            <a:ext cx="7710985" cy="16557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dirty="0"/>
              <a:t>Kennissessie Binnenstedelijk </a:t>
            </a:r>
            <a:r>
              <a:rPr lang="nl-NL" sz="2600"/>
              <a:t>Snelladen</a:t>
            </a:r>
            <a:endParaRPr lang="nl-NL" sz="2600" dirty="0"/>
          </a:p>
          <a:p>
            <a:pPr marL="0" indent="0"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i="1" dirty="0"/>
              <a:t>Donderdag 16 februari 2023</a:t>
            </a:r>
            <a:endParaRPr lang="nl-NL" sz="1800" i="1" dirty="0">
              <a:cs typeface="Calibri"/>
            </a:endParaRPr>
          </a:p>
        </p:txBody>
      </p:sp>
      <p:pic>
        <p:nvPicPr>
          <p:cNvPr id="7" name="Afbeelding 6" descr="Afbeelding met klok, tekening, teken&#10;&#10;Automatisch gegenereerde beschrijving">
            <a:extLst>
              <a:ext uri="{FF2B5EF4-FFF2-40B4-BE49-F238E27FC236}">
                <a16:creationId xmlns:a16="http://schemas.microsoft.com/office/drawing/2014/main" id="{355CA213-7C51-7A42-AF0B-904E539D8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779" y="1099899"/>
            <a:ext cx="5943612" cy="182880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B46DE23-97E3-5343-9256-832FC3FC2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8" t="52953" r="6146" b="9871"/>
          <a:stretch/>
        </p:blipFill>
        <p:spPr>
          <a:xfrm>
            <a:off x="2616807" y="4930220"/>
            <a:ext cx="6527193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2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Highlights</a:t>
            </a:r>
            <a:r>
              <a:rPr lang="nl-NL" sz="3600" dirty="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b="1" dirty="0"/>
              <a:t>3. Afwegingskader </a:t>
            </a:r>
            <a:r>
              <a:rPr lang="nl-NL" sz="1600" b="1" dirty="0" err="1"/>
              <a:t>snellaadlocaties</a:t>
            </a:r>
            <a:endParaRPr lang="nl-NL" sz="1600" b="1" dirty="0"/>
          </a:p>
          <a:p>
            <a:r>
              <a:rPr lang="nl-NL" sz="1600" dirty="0"/>
              <a:t>van longlist met potentieel interessante locaties (korte verblijfsduur, veel mensen)</a:t>
            </a:r>
          </a:p>
          <a:p>
            <a:r>
              <a:rPr lang="nl-NL" sz="1600" dirty="0"/>
              <a:t>naar shortlist (inclusief netcheck, grondeigendom, bereikbaarheid, etc.)</a:t>
            </a:r>
          </a:p>
          <a:p>
            <a:r>
              <a:rPr lang="nl-NL" sz="1600" dirty="0"/>
              <a:t>Locaties ook vastleggen in VOLT</a:t>
            </a:r>
          </a:p>
          <a:p>
            <a:r>
              <a:rPr lang="nl-NL" sz="1600" dirty="0"/>
              <a:t>Basis voor gesprek met marktpartijen of uitschrijven concessie</a:t>
            </a:r>
          </a:p>
          <a:p>
            <a:pPr marL="0" indent="0">
              <a:buNone/>
            </a:pPr>
            <a:r>
              <a:rPr lang="nl-NL" sz="1600" dirty="0"/>
              <a:t>	</a:t>
            </a:r>
          </a:p>
          <a:p>
            <a:pPr marL="0" indent="0"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457200" lvl="1" indent="0">
              <a:buNone/>
            </a:pPr>
            <a:endParaRPr lang="nl-NL" sz="1600" dirty="0"/>
          </a:p>
          <a:p>
            <a:pPr marL="457200" lvl="1" indent="0">
              <a:buNone/>
            </a:pPr>
            <a:endParaRPr lang="nl-NL" sz="1600" dirty="0"/>
          </a:p>
          <a:p>
            <a:pPr marL="457200" lvl="1" indent="0">
              <a:buNone/>
            </a:pPr>
            <a:r>
              <a:rPr lang="nl-NL" sz="1600" dirty="0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D2DD38-52BD-C8BB-3EE2-8790A62A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99" y="3194222"/>
            <a:ext cx="5951018" cy="26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4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F4483E7-8192-86B3-8451-8A21DC21A8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207055" y="1025612"/>
            <a:ext cx="8729890" cy="52021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Highlights</a:t>
            </a:r>
            <a:r>
              <a:rPr lang="nl-NL" sz="3600" dirty="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025611"/>
            <a:ext cx="8584985" cy="4798641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0" lvl="1" indent="0">
              <a:spcBef>
                <a:spcPts val="1000"/>
              </a:spcBef>
              <a:buNone/>
            </a:pPr>
            <a:r>
              <a:rPr lang="nl-NL" sz="1600" b="1" dirty="0"/>
              <a:t>4. Uitvoeringsmodellen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 dirty="0" err="1"/>
              <a:t>Kortparkeerladers</a:t>
            </a: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r>
              <a:rPr lang="nl-NL" sz="1600" dirty="0" err="1"/>
              <a:t>Snellaadstations</a:t>
            </a:r>
            <a:r>
              <a:rPr lang="nl-NL" sz="1600" dirty="0"/>
              <a:t> eerder op bestaande tankstation locaties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457200" lvl="1" indent="0">
              <a:buNone/>
            </a:pPr>
            <a:endParaRPr lang="nl-NL" sz="1600" dirty="0"/>
          </a:p>
          <a:p>
            <a:pPr marL="457200" lvl="1" indent="0">
              <a:buNone/>
            </a:pPr>
            <a:endParaRPr lang="nl-NL" sz="1600" dirty="0"/>
          </a:p>
          <a:p>
            <a:pPr marL="457200" lvl="1" indent="0">
              <a:buNone/>
            </a:pPr>
            <a:r>
              <a:rPr lang="nl-NL" sz="1600" dirty="0"/>
              <a:t> 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>
              <a:cs typeface="Calibri"/>
            </a:endParaRPr>
          </a:p>
          <a:p>
            <a:endParaRPr lang="nl-NL" sz="1600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33579D23-8953-0083-AF5B-18436B948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163451"/>
              </p:ext>
            </p:extLst>
          </p:nvPr>
        </p:nvGraphicFramePr>
        <p:xfrm>
          <a:off x="443299" y="2112172"/>
          <a:ext cx="7886701" cy="2878274"/>
        </p:xfrm>
        <a:graphic>
          <a:graphicData uri="http://schemas.openxmlformats.org/drawingml/2006/table">
            <a:tbl>
              <a:tblPr/>
              <a:tblGrid>
                <a:gridCol w="1521995">
                  <a:extLst>
                    <a:ext uri="{9D8B030D-6E8A-4147-A177-3AD203B41FA5}">
                      <a16:colId xmlns:a16="http://schemas.microsoft.com/office/drawing/2014/main" val="3035099636"/>
                    </a:ext>
                  </a:extLst>
                </a:gridCol>
                <a:gridCol w="2130793">
                  <a:extLst>
                    <a:ext uri="{9D8B030D-6E8A-4147-A177-3AD203B41FA5}">
                      <a16:colId xmlns:a16="http://schemas.microsoft.com/office/drawing/2014/main" val="3823323995"/>
                    </a:ext>
                  </a:extLst>
                </a:gridCol>
                <a:gridCol w="2259932">
                  <a:extLst>
                    <a:ext uri="{9D8B030D-6E8A-4147-A177-3AD203B41FA5}">
                      <a16:colId xmlns:a16="http://schemas.microsoft.com/office/drawing/2014/main" val="4093702523"/>
                    </a:ext>
                  </a:extLst>
                </a:gridCol>
                <a:gridCol w="1973981">
                  <a:extLst>
                    <a:ext uri="{9D8B030D-6E8A-4147-A177-3AD203B41FA5}">
                      <a16:colId xmlns:a16="http://schemas.microsoft.com/office/drawing/2014/main" val="1220524095"/>
                    </a:ext>
                  </a:extLst>
                </a:gridCol>
              </a:tblGrid>
              <a:tr h="354210">
                <a:tc>
                  <a:txBody>
                    <a:bodyPr/>
                    <a:lstStyle/>
                    <a:p>
                      <a:pPr algn="l" fontAlgn="auto"/>
                      <a:r>
                        <a:rPr lang="nl-NL" sz="17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7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Open Markt​</a:t>
                      </a:r>
                      <a:endParaRPr lang="nl-NL" sz="17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7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Concessie​</a:t>
                      </a:r>
                      <a:endParaRPr lang="nl-NL" sz="17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nl-NL" sz="17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Opdracht​</a:t>
                      </a:r>
                      <a:endParaRPr lang="nl-NL" sz="17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954880"/>
                  </a:ext>
                </a:extLst>
              </a:tr>
              <a:tr h="1121664">
                <a:tc>
                  <a:txBody>
                    <a:bodyPr/>
                    <a:lstStyle/>
                    <a:p>
                      <a:pPr algn="l" fontAlgn="base"/>
                      <a:r>
                        <a:rPr lang="nl-NL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Voordelen</a:t>
                      </a: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l-NL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Snel en weinig capaciteit benodigd​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Geen financiële risico’s​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Gemeente schrijft ​</a:t>
                      </a:r>
                      <a:b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een realisatieplicht  voor​</a:t>
                      </a:r>
                      <a:b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 is zo zeker van realisatie​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Volledige regie bij de gemeente.​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Gemeente is zeker van realisatie​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Mogelijke opbrengsten​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810445"/>
                  </a:ext>
                </a:extLst>
              </a:tr>
              <a:tr h="1328286">
                <a:tc>
                  <a:txBody>
                    <a:bodyPr/>
                    <a:lstStyle/>
                    <a:p>
                      <a:pPr algn="l" fontAlgn="base"/>
                      <a:r>
                        <a:rPr lang="nl-NL" sz="14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Nadelen</a:t>
                      </a: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l-NL" sz="17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Marktpartijen zijn kritisch op de locaties en hebben geen realisatieplicht​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Minder invloed op voorwaarden zoals prijsstelling​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Tijdrovende procedure (ca. half/een jaar)​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Afhankelijk van de voorwaarden kan het zijn dat de gemeente geld bij moet leggen​</a:t>
                      </a:r>
                      <a:endParaRPr lang="nl-NL" sz="1100" b="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Tijdrovend​</a:t>
                      </a:r>
                      <a:endParaRPr lang="nl-NL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Opzetten organisatie omtrent inkoop en beheer​</a:t>
                      </a:r>
                      <a:endParaRPr lang="nl-NL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>
                        <a:buFont typeface="Arial" panose="020B0604020202020204" pitchFamily="34" charset="0"/>
                        <a:buChar char="•"/>
                      </a:pPr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Financiële risico’s​</a:t>
                      </a:r>
                      <a:endParaRPr lang="nl-NL" sz="1100" b="0" i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base"/>
                      <a:r>
                        <a:rPr lang="nl-NL" sz="14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nl-NL" sz="1700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88552" marR="88552" marT="44276" marB="44276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27957"/>
                  </a:ext>
                </a:extLst>
              </a:tr>
            </a:tbl>
          </a:graphicData>
        </a:graphic>
      </p:graphicFrame>
      <p:sp>
        <p:nvSpPr>
          <p:cNvPr id="7" name="Rectangle 5">
            <a:extLst>
              <a:ext uri="{FF2B5EF4-FFF2-40B4-BE49-F238E27FC236}">
                <a16:creationId xmlns:a16="http://schemas.microsoft.com/office/drawing/2014/main" id="{0D7E649B-A85D-7DBA-CD4B-4C03DD97F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299" y="211224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pitchFamily="2" charset="0"/>
              </a:rPr>
              <a:t> 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96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0E587D0-E022-20B8-404B-5550B672FF21}"/>
              </a:ext>
            </a:extLst>
          </p:cNvPr>
          <p:cNvSpPr txBox="1">
            <a:spLocks/>
          </p:cNvSpPr>
          <p:nvPr/>
        </p:nvSpPr>
        <p:spPr>
          <a:xfrm>
            <a:off x="822960" y="1328058"/>
            <a:ext cx="7543800" cy="4041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nl-NL" sz="3600" dirty="0"/>
              <a:t>Wat is uw voorkeur voor het te gebruiken uitvoeringsmodel voor het realiseren van </a:t>
            </a:r>
            <a:r>
              <a:rPr lang="nl-NL" sz="3600" dirty="0" err="1"/>
              <a:t>Snelladers</a:t>
            </a:r>
            <a:r>
              <a:rPr lang="nl-NL" sz="3600" dirty="0"/>
              <a:t>?</a:t>
            </a:r>
          </a:p>
          <a:p>
            <a:pPr algn="ctr">
              <a:spcAft>
                <a:spcPts val="600"/>
              </a:spcAft>
            </a:pPr>
            <a:endParaRPr lang="en-US" sz="3600" dirty="0"/>
          </a:p>
          <a:p>
            <a:pPr algn="ctr">
              <a:spcAft>
                <a:spcPts val="600"/>
              </a:spcAft>
            </a:pPr>
            <a:r>
              <a:rPr lang="en-US" sz="3600" dirty="0"/>
              <a:t>Ga </a:t>
            </a:r>
            <a:r>
              <a:rPr lang="en-US" sz="3600" dirty="0" err="1"/>
              <a:t>naar</a:t>
            </a:r>
            <a:r>
              <a:rPr lang="en-US" sz="3600" dirty="0"/>
              <a:t>: </a:t>
            </a:r>
            <a:r>
              <a:rPr lang="en-US" sz="3600">
                <a:hlinkClick r:id="rId2"/>
              </a:rPr>
              <a:t>www.menti.com</a:t>
            </a:r>
            <a:br>
              <a:rPr lang="en-US" sz="3600" dirty="0"/>
            </a:br>
            <a:r>
              <a:rPr lang="en-US" sz="3600" dirty="0"/>
              <a:t>code 5291 8908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A0F5E2-D4E1-5866-9559-9BD7204C8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49" y="6328263"/>
            <a:ext cx="8922351" cy="4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79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902A4D3F-A515-1D92-1206-C946C18A1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0" y="0"/>
            <a:ext cx="9143999" cy="6411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191752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/>
              <a:t>5. Juridische aspecten, waaronder Didam arrest</a:t>
            </a:r>
          </a:p>
          <a:p>
            <a:pPr marL="285750" indent="-285750"/>
            <a:endParaRPr lang="nl-NL" sz="1600" dirty="0">
              <a:cs typeface="Calibri"/>
            </a:endParaRPr>
          </a:p>
          <a:p>
            <a:pPr marL="285750" indent="-285750"/>
            <a:r>
              <a:rPr lang="nl-NL" sz="1600" dirty="0">
                <a:cs typeface="Calibri"/>
              </a:rPr>
              <a:t>Uitspraak Hoge Raad 29 nov 2021, van toepassing indien:</a:t>
            </a:r>
          </a:p>
          <a:p>
            <a:pPr marL="742950" lvl="1" indent="-285750"/>
            <a:r>
              <a:rPr lang="nl-NL" sz="1600" dirty="0">
                <a:cs typeface="Calibri"/>
              </a:rPr>
              <a:t>Onroerende zaak eigendom van gemeente (o.a. grond)</a:t>
            </a:r>
          </a:p>
          <a:p>
            <a:pPr marL="742950" lvl="1" indent="-285750"/>
            <a:r>
              <a:rPr lang="nl-NL" sz="1600" dirty="0">
                <a:cs typeface="Calibri"/>
              </a:rPr>
              <a:t>Algemeen aangenomen: ook bij opstalrecht, erfpacht, bruikleen of verhuur van grond</a:t>
            </a:r>
          </a:p>
          <a:p>
            <a:pPr marL="742950" lvl="1" indent="-285750"/>
            <a:r>
              <a:rPr lang="nl-NL" sz="1600" dirty="0">
                <a:cs typeface="Calibri"/>
              </a:rPr>
              <a:t>Kortom: geldt ook voor </a:t>
            </a:r>
            <a:r>
              <a:rPr lang="nl-NL" sz="1600" dirty="0" err="1">
                <a:cs typeface="Calibri"/>
              </a:rPr>
              <a:t>snellaadlocaties</a:t>
            </a:r>
            <a:r>
              <a:rPr lang="nl-NL" sz="1600" dirty="0">
                <a:cs typeface="Calibri"/>
              </a:rPr>
              <a:t> op gemeentelijke grond</a:t>
            </a:r>
          </a:p>
          <a:p>
            <a:pPr marL="285750" indent="-285750"/>
            <a:endParaRPr lang="nl-NL" sz="1600" dirty="0">
              <a:cs typeface="Calibri"/>
            </a:endParaRPr>
          </a:p>
          <a:p>
            <a:pPr marL="285750" indent="-285750"/>
            <a:r>
              <a:rPr lang="nl-NL" sz="1600" dirty="0">
                <a:cs typeface="Calibri"/>
              </a:rPr>
              <a:t>Hoofdregel: gemeente moet </a:t>
            </a:r>
            <a:r>
              <a:rPr lang="nl-NL" sz="1600" b="1" dirty="0">
                <a:cs typeface="Calibri"/>
              </a:rPr>
              <a:t>selectieprocedure</a:t>
            </a:r>
            <a:r>
              <a:rPr lang="nl-NL" sz="1600" dirty="0">
                <a:cs typeface="Calibri"/>
              </a:rPr>
              <a:t> toepassen</a:t>
            </a:r>
          </a:p>
          <a:p>
            <a:pPr marL="742950" lvl="1" indent="-285750"/>
            <a:r>
              <a:rPr lang="nl-NL" sz="1600" dirty="0">
                <a:cs typeface="Calibri"/>
              </a:rPr>
              <a:t>Hanteren selectiecriteria: objectief, toetsbaar en redelijk</a:t>
            </a:r>
          </a:p>
          <a:p>
            <a:pPr marL="742950" lvl="1" indent="-285750"/>
            <a:r>
              <a:rPr lang="nl-NL" sz="1600" dirty="0">
                <a:cs typeface="Calibri"/>
              </a:rPr>
              <a:t>Passende mate van openbaarheid, t.a.v. </a:t>
            </a:r>
          </a:p>
          <a:p>
            <a:pPr marL="1200150" lvl="2"/>
            <a:r>
              <a:rPr lang="nl-NL" sz="1600" dirty="0">
                <a:cs typeface="Calibri"/>
              </a:rPr>
              <a:t>beschikbaarheid onroerende zaak, </a:t>
            </a:r>
          </a:p>
          <a:p>
            <a:pPr marL="1200150" lvl="2"/>
            <a:r>
              <a:rPr lang="nl-NL" sz="1600" dirty="0">
                <a:cs typeface="Calibri"/>
              </a:rPr>
              <a:t>selectieprocedure, </a:t>
            </a:r>
          </a:p>
          <a:p>
            <a:pPr marL="1200150" lvl="2"/>
            <a:r>
              <a:rPr lang="nl-NL" sz="1600" dirty="0">
                <a:cs typeface="Calibri"/>
              </a:rPr>
              <a:t>tijdschema, </a:t>
            </a:r>
          </a:p>
          <a:p>
            <a:pPr marL="1200150" lvl="2"/>
            <a:r>
              <a:rPr lang="nl-NL" sz="1600" dirty="0">
                <a:cs typeface="Calibri"/>
              </a:rPr>
              <a:t>Selectiecriteria </a:t>
            </a:r>
          </a:p>
          <a:p>
            <a:pPr marL="742950" lvl="1" indent="-285750"/>
            <a:r>
              <a:rPr lang="nl-NL" sz="1600" dirty="0">
                <a:cs typeface="Calibri"/>
              </a:rPr>
              <a:t>Openbaarheid via passend informatieplatform: gemeentelijke website, </a:t>
            </a:r>
            <a:r>
              <a:rPr lang="nl-NL" sz="1600" dirty="0" err="1">
                <a:cs typeface="Calibri"/>
              </a:rPr>
              <a:t>Tenderned</a:t>
            </a:r>
            <a:r>
              <a:rPr lang="nl-NL" sz="1600" dirty="0">
                <a:cs typeface="Calibri"/>
              </a:rPr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4275773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902A4D3F-A515-1D92-1206-C946C18A1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0" y="0"/>
            <a:ext cx="9143999" cy="6411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099EEBA-F743-CC64-1C15-6EFB3EC3F84E}"/>
              </a:ext>
            </a:extLst>
          </p:cNvPr>
          <p:cNvSpPr txBox="1"/>
          <p:nvPr/>
        </p:nvSpPr>
        <p:spPr>
          <a:xfrm>
            <a:off x="555281" y="1404081"/>
            <a:ext cx="80334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/>
              <a:t>5. Juridische aspecten, waaronder Didam arrest</a:t>
            </a:r>
          </a:p>
          <a:p>
            <a:endParaRPr lang="nl-NL" dirty="0"/>
          </a:p>
          <a:p>
            <a:r>
              <a:rPr lang="nl-NL" dirty="0"/>
              <a:t>Uitzondering bij maar een serieuze gegadigde</a:t>
            </a:r>
          </a:p>
          <a:p>
            <a:endParaRPr lang="nl-NL" dirty="0"/>
          </a:p>
          <a:p>
            <a:r>
              <a:rPr lang="nl-NL" dirty="0"/>
              <a:t>Geen selectieprocedure nodig als: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bij voorbaat vast staat/redelijkerwijs mag worden aangenomen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Slechts één serieuze gegadigde komt in aanmerking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dirty="0"/>
              <a:t>O.g.v. objectieve, toetsbare en redelijke criteria (beleidsvrijheid?)</a:t>
            </a:r>
          </a:p>
          <a:p>
            <a:endParaRPr lang="nl-NL" dirty="0"/>
          </a:p>
          <a:p>
            <a:r>
              <a:rPr lang="nl-NL" dirty="0"/>
              <a:t>Vooraf publiceren</a:t>
            </a:r>
          </a:p>
          <a:p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0540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8163A710-4839-0691-E93D-E2AE8E858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-2285" y="10"/>
            <a:ext cx="9143999" cy="64007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191752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/>
              <a:t>5. Juridische aspecten, waaronder Didam-arrest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r>
              <a:rPr lang="nl-NL" sz="1800" dirty="0">
                <a:cs typeface="Calibri"/>
              </a:rPr>
              <a:t>Concessie</a:t>
            </a:r>
          </a:p>
          <a:p>
            <a:pPr marL="742950" lvl="1" indent="-285750"/>
            <a:r>
              <a:rPr lang="nl-NL" sz="1800" dirty="0">
                <a:ea typeface="+mn-lt"/>
                <a:cs typeface="+mn-lt"/>
              </a:rPr>
              <a:t>Aanbesteding is uitvoerige selectieprocedure</a:t>
            </a:r>
          </a:p>
          <a:p>
            <a:pPr marL="742950" lvl="1" indent="-285750"/>
            <a:r>
              <a:rPr lang="nl-NL" sz="1800" dirty="0">
                <a:ea typeface="+mn-lt"/>
                <a:cs typeface="+mn-lt"/>
              </a:rPr>
              <a:t>Indien contractwaarde hoger dan EUR 5.382.000, concessie verplicht</a:t>
            </a:r>
            <a:endParaRPr lang="en-US" sz="1800" dirty="0">
              <a:ea typeface="+mn-lt"/>
              <a:cs typeface="+mn-lt"/>
            </a:endParaRPr>
          </a:p>
          <a:p>
            <a:pPr marL="742950" lvl="1" indent="-285750"/>
            <a:r>
              <a:rPr lang="nl-NL" sz="1800" dirty="0">
                <a:ea typeface="+mn-lt"/>
                <a:cs typeface="+mn-lt"/>
              </a:rPr>
              <a:t>In grensstreken en grensoverschrijdend belang, gelijke behandeling en transparantiebeginsel</a:t>
            </a:r>
            <a:endParaRPr lang="en-US" sz="1800" dirty="0">
              <a:ea typeface="+mn-lt"/>
              <a:cs typeface="+mn-lt"/>
            </a:endParaRPr>
          </a:p>
          <a:p>
            <a:pPr marL="742950" lvl="1" indent="-285750"/>
            <a:r>
              <a:rPr lang="nl-NL" sz="1800" dirty="0">
                <a:ea typeface="+mn-lt"/>
                <a:cs typeface="+mn-lt"/>
              </a:rPr>
              <a:t>Concessieopdracht in meerdere percelen te verdelen</a:t>
            </a:r>
            <a:endParaRPr lang="en-US" sz="1800" dirty="0">
              <a:ea typeface="+mn-lt"/>
              <a:cs typeface="+mn-lt"/>
            </a:endParaRPr>
          </a:p>
          <a:p>
            <a:pPr marL="742950" lvl="1" indent="-285750"/>
            <a:endParaRPr lang="nl-NL" sz="1800" dirty="0">
              <a:cs typeface="Calibri"/>
            </a:endParaRPr>
          </a:p>
          <a:p>
            <a:pPr marL="0" indent="0">
              <a:buNone/>
            </a:pPr>
            <a:r>
              <a:rPr lang="nl-NL" sz="1800" dirty="0">
                <a:cs typeface="Calibri"/>
              </a:rPr>
              <a:t>Open markt model:</a:t>
            </a:r>
          </a:p>
          <a:p>
            <a:pPr marL="742950" lvl="1" indent="-285750"/>
            <a:r>
              <a:rPr lang="nl-NL" sz="1800" dirty="0">
                <a:cs typeface="Calibri"/>
              </a:rPr>
              <a:t>Is ‘wie het eerst komt die eerst maalt’ toegestaan? Ja, maar ten tijde publicatie wel duidelijkheid over aantallen, locaties en voorwaarden</a:t>
            </a:r>
          </a:p>
          <a:p>
            <a:pPr marL="742950" lvl="1" indent="-285750"/>
            <a:r>
              <a:rPr lang="nl-NL" sz="1800" dirty="0">
                <a:cs typeface="Calibri"/>
              </a:rPr>
              <a:t>Ruimte voor één-op-één beperkt, er zijn uitzonderingen denkbaar</a:t>
            </a:r>
          </a:p>
          <a:p>
            <a:pPr marL="742950" lvl="1" indent="-285750"/>
            <a:r>
              <a:rPr lang="nl-NL" sz="1800" dirty="0">
                <a:cs typeface="Calibri"/>
              </a:rPr>
              <a:t>Beleid?</a:t>
            </a:r>
          </a:p>
          <a:p>
            <a:pPr marL="285750" indent="-285750"/>
            <a:endParaRPr lang="nl-NL" sz="1600" dirty="0">
              <a:cs typeface="Calibri"/>
            </a:endParaRPr>
          </a:p>
          <a:p>
            <a:pPr marL="285750" indent="-285750"/>
            <a:endParaRPr lang="nl-NL" sz="1600" dirty="0">
              <a:cs typeface="Calibri"/>
            </a:endParaRPr>
          </a:p>
          <a:p>
            <a:pPr marL="285750" indent="-285750"/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0" lvl="1" indent="457200">
              <a:buNone/>
            </a:pPr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457200" lvl="1" indent="0">
              <a:buNone/>
            </a:pPr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  <a:p>
            <a:pPr marL="742950" lvl="1" indent="-285750"/>
            <a:endParaRPr lang="nl-NL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104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0066E1B1-BF4B-317B-D1A7-F4938F3D05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-2285" y="10"/>
            <a:ext cx="9143999" cy="64007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795633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nl-NL" sz="1600" b="1"/>
              <a:t>6. Vergunningsvereisten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>
              <a:cs typeface="Calibri"/>
            </a:endParaRPr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Wat is verplicht? Is het een sturingsmiddel voor gemeenten (case Nijmegen)?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Er loopt landelijk een traject waarin dit wordt uitgewerkt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Vergunningsvereisten zijn meegenomen in de Omgevingswet. Er zijn verschillende uitspraken van rechtbanken en daarom goed om dit in detail uit te werken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/>
          </a:p>
          <a:p>
            <a:pPr marL="0" lvl="1" indent="0">
              <a:spcBef>
                <a:spcPts val="1000"/>
              </a:spcBef>
              <a:buNone/>
            </a:pPr>
            <a:endParaRPr lang="nl-NL" sz="1600" b="1"/>
          </a:p>
          <a:p>
            <a:pPr marL="0" lvl="1" indent="0">
              <a:spcBef>
                <a:spcPts val="1000"/>
              </a:spcBef>
              <a:buNone/>
            </a:pPr>
            <a:r>
              <a:rPr lang="nl-NL" sz="1600" b="1"/>
              <a:t>7. Tankstations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/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Trends en ontwikkelingen en mogelijkheden om over te gaan in </a:t>
            </a:r>
            <a:r>
              <a:rPr lang="nl-NL" sz="1600" err="1">
                <a:cs typeface="Calibri"/>
              </a:rPr>
              <a:t>snellaadlocaties</a:t>
            </a:r>
            <a:endParaRPr lang="nl-NL" sz="1600">
              <a:cs typeface="Calibri"/>
            </a:endParaRPr>
          </a:p>
          <a:p>
            <a:pPr marL="285750" lvl="1" indent="-285750">
              <a:spcBef>
                <a:spcPts val="1000"/>
              </a:spcBef>
            </a:pPr>
            <a:r>
              <a:rPr lang="nl-NL" sz="1600">
                <a:cs typeface="Calibri"/>
              </a:rPr>
              <a:t>Hoe bepaal je als gemeente nu of een </a:t>
            </a:r>
            <a:r>
              <a:rPr lang="nl-NL" sz="1600" err="1">
                <a:cs typeface="Calibri"/>
              </a:rPr>
              <a:t>tankstationlocatie</a:t>
            </a:r>
            <a:r>
              <a:rPr lang="nl-NL" sz="1600">
                <a:cs typeface="Calibri"/>
              </a:rPr>
              <a:t> potentie heeft om in de toekomst als binnenstedelijke </a:t>
            </a:r>
            <a:r>
              <a:rPr lang="nl-NL" sz="1600" err="1">
                <a:cs typeface="Calibri"/>
              </a:rPr>
              <a:t>snellaadlocatie</a:t>
            </a:r>
            <a:r>
              <a:rPr lang="nl-NL" sz="1600">
                <a:cs typeface="Calibri"/>
              </a:rPr>
              <a:t> te gaan fungeren? Het stappenplan is beschikbaar om hier mee aan de slag te gaan</a:t>
            </a:r>
            <a:endParaRPr lang="nl-NL" sz="1600"/>
          </a:p>
        </p:txBody>
      </p:sp>
    </p:spTree>
    <p:extLst>
      <p:ext uri="{BB962C8B-B14F-4D97-AF65-F5344CB8AC3E}">
        <p14:creationId xmlns:p14="http://schemas.microsoft.com/office/powerpoint/2010/main" val="12790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8781F866-36DA-A3DB-65E5-4E35B347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-2285" y="10"/>
            <a:ext cx="9143999" cy="64007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Highlights</a:t>
            </a:r>
            <a:r>
              <a:rPr lang="nl-NL" sz="3600" dirty="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 b="1" dirty="0"/>
              <a:t>8. Samenvatting marktverkenning </a:t>
            </a:r>
            <a:r>
              <a:rPr lang="nl-NL" sz="1600" b="1" dirty="0" err="1"/>
              <a:t>snelladers</a:t>
            </a:r>
            <a:endParaRPr lang="nl-NL" sz="1600" b="1" dirty="0"/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nl-NL" sz="1600" dirty="0">
              <a:cs typeface="Calibri"/>
            </a:endParaRP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Vier organisaties gesproken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Locatie is leidend voor laadgedrag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Gekeken naar voldoende fysieke ruimte voor plaatsen van </a:t>
            </a:r>
            <a:r>
              <a:rPr lang="nl-NL" sz="1600" dirty="0" err="1">
                <a:cs typeface="Calibri"/>
              </a:rPr>
              <a:t>snelladers</a:t>
            </a:r>
            <a:endParaRPr lang="nl-NL" sz="1600" dirty="0">
              <a:cs typeface="Calibri"/>
            </a:endParaRP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Drijfveren achter de business case zijn tarief, verbruik en exploitatietermijn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Range tussen 30 kW en 350 kW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Vanuit </a:t>
            </a:r>
            <a:r>
              <a:rPr lang="nl-NL" sz="1600" dirty="0" err="1">
                <a:cs typeface="Calibri"/>
              </a:rPr>
              <a:t>Snellaadonderzoek</a:t>
            </a:r>
            <a:r>
              <a:rPr lang="nl-NL" sz="1600" dirty="0">
                <a:cs typeface="Calibri"/>
              </a:rPr>
              <a:t> Zuid komt naar voren: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 dirty="0">
                <a:ea typeface="+mn-lt"/>
                <a:cs typeface="+mn-lt"/>
              </a:rPr>
              <a:t>Om realisatie niet te vertragen is afwachtende houding van gemeenten niet wenselijk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600" dirty="0">
                <a:ea typeface="+mn-lt"/>
                <a:cs typeface="+mn-lt"/>
              </a:rPr>
              <a:t>Partijen aan de voorkant betrekken, bijv. bij aanbestedingen, locatiebepaling etc. dit versnelt hele proces en komt effectiviteit ten goede</a:t>
            </a:r>
          </a:p>
        </p:txBody>
      </p:sp>
    </p:spTree>
    <p:extLst>
      <p:ext uri="{BB962C8B-B14F-4D97-AF65-F5344CB8AC3E}">
        <p14:creationId xmlns:p14="http://schemas.microsoft.com/office/powerpoint/2010/main" val="1415348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3" descr="Afbeelding met tekst, buiten, stoeprand&#10;&#10;Automatisch gegenereerde beschrijving">
            <a:extLst>
              <a:ext uri="{FF2B5EF4-FFF2-40B4-BE49-F238E27FC236}">
                <a16:creationId xmlns:a16="http://schemas.microsoft.com/office/drawing/2014/main" id="{8781F866-36DA-A3DB-65E5-4E35B3473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7000"/>
          </a:blip>
          <a:srcRect t="7504" b="9394"/>
          <a:stretch/>
        </p:blipFill>
        <p:spPr>
          <a:xfrm>
            <a:off x="-2285" y="10"/>
            <a:ext cx="9143999" cy="64007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err="1"/>
              <a:t>Highlights</a:t>
            </a:r>
            <a:r>
              <a:rPr lang="nl-NL" sz="360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 b="1" dirty="0"/>
              <a:t>9. Stimuleringsmogelijkheden realisatie semipubliek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 dirty="0"/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Subsidies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Versnellen vergunningentraject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Delen van kennis (service aan klanten, geld verdienen, etc.)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 dirty="0"/>
              <a:t>	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 b="1" dirty="0"/>
              <a:t>10. Link naar referentie </a:t>
            </a:r>
            <a:r>
              <a:rPr lang="nl-NL" sz="1600" b="1" dirty="0" err="1"/>
              <a:t>snellaadstudies</a:t>
            </a:r>
            <a:r>
              <a:rPr lang="nl-NL" sz="1600" b="1" dirty="0"/>
              <a:t> onder andere: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endParaRPr lang="nl-NL" sz="1600" dirty="0"/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NAL-Zuid onderzoek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MRA-e prognoses </a:t>
            </a:r>
            <a:r>
              <a:rPr lang="nl-NL" sz="1600" dirty="0" err="1">
                <a:cs typeface="Calibri"/>
              </a:rPr>
              <a:t>snelladers</a:t>
            </a:r>
            <a:r>
              <a:rPr lang="nl-NL" sz="1600" dirty="0">
                <a:cs typeface="Calibri"/>
              </a:rPr>
              <a:t>	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Informatie over netverzwaring (</a:t>
            </a:r>
            <a:r>
              <a:rPr lang="nl-NL" sz="1600" dirty="0" err="1">
                <a:cs typeface="Calibri"/>
              </a:rPr>
              <a:t>Liander</a:t>
            </a:r>
            <a:r>
              <a:rPr lang="nl-NL" sz="1600" dirty="0">
                <a:cs typeface="Calibri"/>
              </a:rPr>
              <a:t>)</a:t>
            </a:r>
          </a:p>
          <a:p>
            <a:pPr marL="285750" lvl="1" indent="-285750">
              <a:spcBef>
                <a:spcPts val="1000"/>
              </a:spcBef>
              <a:spcAft>
                <a:spcPts val="600"/>
              </a:spcAft>
            </a:pPr>
            <a:r>
              <a:rPr lang="nl-NL" sz="1600" dirty="0">
                <a:cs typeface="Calibri"/>
              </a:rPr>
              <a:t>…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 dirty="0"/>
              <a:t>	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nl-NL" sz="16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nl-NL" sz="16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887555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96C4B-27E3-5E10-33DB-EBBA57774480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Belangrijkste bevindingen Pilot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8F7AA0-088F-861C-9C5A-C9EF9CF92E5C}"/>
              </a:ext>
            </a:extLst>
          </p:cNvPr>
          <p:cNvSpPr txBox="1">
            <a:spLocks/>
          </p:cNvSpPr>
          <p:nvPr/>
        </p:nvSpPr>
        <p:spPr>
          <a:xfrm>
            <a:off x="559015" y="1297463"/>
            <a:ext cx="8584985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Netcongestie is ook hier een issue. </a:t>
            </a:r>
            <a:r>
              <a:rPr lang="nl-NL" sz="1600" dirty="0" err="1"/>
              <a:t>Snelladers</a:t>
            </a:r>
            <a:r>
              <a:rPr lang="nl-NL" sz="1600" dirty="0"/>
              <a:t> worden veelal aangesloten op het MS-net, nieuwe aansluitingen zijn lastig/voorlopig niet mogelijk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 err="1"/>
              <a:t>Snellaadvermogen</a:t>
            </a:r>
            <a:r>
              <a:rPr lang="nl-NL" sz="1600" dirty="0"/>
              <a:t> afstemmen op verblijfsduur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Oplossingen zoeken in creatief gebruik van bestaande aansluitingen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 err="1"/>
              <a:t>Snelladen</a:t>
            </a:r>
            <a:r>
              <a:rPr lang="nl-NL" sz="1600" dirty="0"/>
              <a:t> kan weldegelijk een alternatief zijn voor regulier laden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Behoeftebepaling blijft lastig, stel gerichte vragen aan gebruikersgroepen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Beginnen met behoefte personenvoertuigen en daar in voorzien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Outlooks voor personenvoertuigen bekend, maar Marktpartijen zetten hoger 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Passief betekent: geen </a:t>
            </a:r>
            <a:r>
              <a:rPr lang="nl-NL" sz="1600" dirty="0" err="1"/>
              <a:t>snelladers</a:t>
            </a:r>
            <a:r>
              <a:rPr lang="nl-NL" sz="1600" dirty="0"/>
              <a:t> in openbare ruimte, </a:t>
            </a:r>
            <a:r>
              <a:rPr lang="nl-NL" sz="1600" dirty="0" err="1"/>
              <a:t>ongecontrolleerde</a:t>
            </a:r>
            <a:r>
              <a:rPr lang="nl-NL" sz="1600" dirty="0"/>
              <a:t> realisatie op </a:t>
            </a:r>
            <a:r>
              <a:rPr lang="nl-NL" sz="1600" dirty="0" err="1"/>
              <a:t>semi-publiek</a:t>
            </a:r>
            <a:r>
              <a:rPr lang="nl-NL" sz="1600" dirty="0"/>
              <a:t>, etc.		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nl-NL" sz="1600" dirty="0"/>
              <a:t>Wees als gemeente dus voorbereid in plaats van afwachtend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l-NL" sz="16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nl-NL" sz="16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l-NL" sz="1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l-NL" sz="1600" dirty="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017126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360759" y="3752849"/>
            <a:ext cx="2468166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100"/>
              <a:t>Agenda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1F3FAB-2670-7228-C887-B2E4428EA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3" b="15163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3169181" y="3842657"/>
            <a:ext cx="5614060" cy="2362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err="1"/>
              <a:t>Inleiding</a:t>
            </a:r>
            <a:r>
              <a:rPr lang="en-US" sz="1600"/>
              <a:t> </a:t>
            </a:r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/>
              <a:t>Doel van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kennissessie</a:t>
            </a:r>
            <a:endParaRPr lang="en-US" sz="1600"/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err="1"/>
              <a:t>Aanpak</a:t>
            </a:r>
            <a:r>
              <a:rPr lang="en-US" sz="1600"/>
              <a:t> </a:t>
            </a:r>
            <a:r>
              <a:rPr lang="en-US" sz="1600" err="1"/>
              <a:t>Binnenstedelijk</a:t>
            </a:r>
            <a:r>
              <a:rPr lang="en-US" sz="1600"/>
              <a:t> Snelladen</a:t>
            </a:r>
          </a:p>
          <a:p>
            <a:pPr marL="1657350" lvl="2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Aanleiding</a:t>
            </a:r>
            <a:endParaRPr lang="en-US" sz="1600"/>
          </a:p>
          <a:p>
            <a:pPr marL="1657350" lvl="2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Scope</a:t>
            </a:r>
          </a:p>
          <a:p>
            <a:pPr marL="1657350" lvl="2" indent="-4572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err="1"/>
              <a:t>Producten</a:t>
            </a:r>
            <a:endParaRPr lang="en-US" sz="1600">
              <a:cs typeface="Calibri"/>
            </a:endParaRPr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err="1"/>
              <a:t>Belangrijkste</a:t>
            </a:r>
            <a:r>
              <a:rPr lang="en-US" sz="1600"/>
              <a:t> </a:t>
            </a:r>
            <a:r>
              <a:rPr lang="en-US" sz="1600" err="1"/>
              <a:t>bevindingen</a:t>
            </a:r>
            <a:r>
              <a:rPr lang="en-US" sz="1600"/>
              <a:t> pilot</a:t>
            </a:r>
            <a:endParaRPr lang="en-US" sz="1600">
              <a:cs typeface="Calibri"/>
            </a:endParaRPr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err="1">
                <a:cs typeface="Calibri"/>
              </a:rPr>
              <a:t>Aan</a:t>
            </a:r>
            <a:r>
              <a:rPr lang="en-US" sz="1600">
                <a:cs typeface="Calibri"/>
              </a:rPr>
              <a:t> de slag en </a:t>
            </a:r>
            <a:r>
              <a:rPr lang="en-US" sz="1600" err="1">
                <a:cs typeface="Calibri"/>
              </a:rPr>
              <a:t>vervolg</a:t>
            </a:r>
            <a:endParaRPr lang="en-US" sz="1600">
              <a:cs typeface="Calibri"/>
            </a:endParaRPr>
          </a:p>
          <a:p>
            <a:pPr marL="1200150" lvl="1" indent="-457200" defTabSz="9144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1600" err="1"/>
              <a:t>Vragen</a:t>
            </a:r>
            <a:r>
              <a:rPr lang="en-US" sz="1600"/>
              <a:t> en </a:t>
            </a:r>
            <a:r>
              <a:rPr lang="en-US" sz="1600" err="1"/>
              <a:t>afronding</a:t>
            </a:r>
            <a:endParaRPr lang="en-US" sz="1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2767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72DB0-46BF-0499-A256-F274E69BEA1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Aan de slag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8F2683-78C5-FED5-4D14-A12890F4313A}"/>
              </a:ext>
            </a:extLst>
          </p:cNvPr>
          <p:cNvSpPr txBox="1">
            <a:spLocks/>
          </p:cNvSpPr>
          <p:nvPr/>
        </p:nvSpPr>
        <p:spPr>
          <a:xfrm>
            <a:off x="559016" y="1297463"/>
            <a:ext cx="7746784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spcBef>
                <a:spcPts val="1000"/>
              </a:spcBef>
            </a:pPr>
            <a:r>
              <a:rPr lang="nl-NL" sz="1600" dirty="0"/>
              <a:t>Aan de hand van deze aanpak, begin met (Stap 0):</a:t>
            </a:r>
          </a:p>
          <a:p>
            <a:pPr marL="742950" lvl="2" indent="-285750">
              <a:spcBef>
                <a:spcPts val="1000"/>
              </a:spcBef>
            </a:pPr>
            <a:r>
              <a:rPr lang="nl-NL" sz="1600" dirty="0"/>
              <a:t>Bepalen wat je als gemeente met </a:t>
            </a:r>
            <a:r>
              <a:rPr lang="nl-NL" sz="1600" dirty="0" err="1"/>
              <a:t>snelladen</a:t>
            </a:r>
            <a:r>
              <a:rPr lang="nl-NL" sz="1600" dirty="0"/>
              <a:t> wil en moet</a:t>
            </a:r>
          </a:p>
          <a:p>
            <a:pPr marL="742950" lvl="2" indent="-285750">
              <a:spcBef>
                <a:spcPts val="1000"/>
              </a:spcBef>
            </a:pPr>
            <a:r>
              <a:rPr lang="nl-NL" sz="1600" dirty="0"/>
              <a:t>Achterhalen daarvoor wat behoefte is (intern en vanuit markt)</a:t>
            </a:r>
          </a:p>
          <a:p>
            <a:pPr marL="742950" lvl="2" indent="-285750">
              <a:spcBef>
                <a:spcPts val="1000"/>
              </a:spcBef>
            </a:pPr>
            <a:r>
              <a:rPr lang="nl-NL" sz="1600" dirty="0"/>
              <a:t>Gebruik product Vragenlijst om hierachter te komen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r>
              <a:rPr lang="nl-NL" sz="1600" dirty="0"/>
              <a:t>Uitwerking hiervan in visie en beleid en welke uitvoering daarbij past, volgt (Stap 1 – 3)</a:t>
            </a:r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r>
              <a:rPr lang="nl-NL" sz="1600" dirty="0"/>
              <a:t>En uiteindelijk: zet geschikte locaties op de plankaart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 dirty="0"/>
              <a:t>Doorloop de aanpak samen met je laadconsulent en bepaal welke stappen je als gemeente zet.</a:t>
            </a:r>
          </a:p>
          <a:p>
            <a:pPr marL="742950" lvl="2" indent="-285750">
              <a:spcBef>
                <a:spcPts val="1000"/>
              </a:spcBef>
            </a:pPr>
            <a:endParaRPr lang="nl-NL" sz="1600" dirty="0"/>
          </a:p>
          <a:p>
            <a:pPr marL="457200" lvl="1" indent="0">
              <a:buNone/>
            </a:pPr>
            <a:endParaRPr lang="nl-NL" sz="1600" dirty="0"/>
          </a:p>
          <a:p>
            <a:pPr marL="457200" lvl="1" indent="0">
              <a:buNone/>
            </a:pPr>
            <a:r>
              <a:rPr lang="nl-NL" sz="1600" dirty="0"/>
              <a:t> </a:t>
            </a:r>
          </a:p>
          <a:p>
            <a:pPr marL="0" indent="0">
              <a:buNone/>
            </a:pPr>
            <a:endParaRPr lang="nl-NL" sz="1600" b="1" dirty="0"/>
          </a:p>
          <a:p>
            <a:pPr marL="0" indent="0">
              <a:buNone/>
            </a:pPr>
            <a:endParaRPr lang="nl-NL" sz="1600" dirty="0">
              <a:cs typeface="Calibri"/>
            </a:endParaRPr>
          </a:p>
          <a:p>
            <a:endParaRPr lang="nl-NL" sz="1600" dirty="0"/>
          </a:p>
        </p:txBody>
      </p:sp>
      <p:sp>
        <p:nvSpPr>
          <p:cNvPr id="4" name="Pijl: vijfhoek 13">
            <a:extLst>
              <a:ext uri="{FF2B5EF4-FFF2-40B4-BE49-F238E27FC236}">
                <a16:creationId xmlns:a16="http://schemas.microsoft.com/office/drawing/2014/main" id="{45369F96-2A7A-6F3F-A7C1-144DC55C86B6}"/>
              </a:ext>
            </a:extLst>
          </p:cNvPr>
          <p:cNvSpPr/>
          <p:nvPr/>
        </p:nvSpPr>
        <p:spPr>
          <a:xfrm>
            <a:off x="5751887" y="1179324"/>
            <a:ext cx="2125915" cy="486655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500">
                <a:cs typeface="Calibri"/>
              </a:rPr>
              <a:t>0. Ambitie en rolbepaling</a:t>
            </a:r>
            <a:endParaRPr lang="nl-NL" sz="1500"/>
          </a:p>
        </p:txBody>
      </p:sp>
      <p:sp>
        <p:nvSpPr>
          <p:cNvPr id="5" name="Pijl: vijfhoek 21">
            <a:extLst>
              <a:ext uri="{FF2B5EF4-FFF2-40B4-BE49-F238E27FC236}">
                <a16:creationId xmlns:a16="http://schemas.microsoft.com/office/drawing/2014/main" id="{CA648ECA-B89D-8AF5-98B3-9D3DB212A836}"/>
              </a:ext>
            </a:extLst>
          </p:cNvPr>
          <p:cNvSpPr/>
          <p:nvPr/>
        </p:nvSpPr>
        <p:spPr>
          <a:xfrm>
            <a:off x="1267387" y="3836323"/>
            <a:ext cx="2125915" cy="486655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1. Laadvisie</a:t>
            </a:r>
          </a:p>
        </p:txBody>
      </p:sp>
      <p:sp>
        <p:nvSpPr>
          <p:cNvPr id="6" name="Pijl: vijfhoek 22">
            <a:extLst>
              <a:ext uri="{FF2B5EF4-FFF2-40B4-BE49-F238E27FC236}">
                <a16:creationId xmlns:a16="http://schemas.microsoft.com/office/drawing/2014/main" id="{D927A73F-BA04-51FE-D815-533C849B99DF}"/>
              </a:ext>
            </a:extLst>
          </p:cNvPr>
          <p:cNvSpPr/>
          <p:nvPr/>
        </p:nvSpPr>
        <p:spPr>
          <a:xfrm>
            <a:off x="3393302" y="3836322"/>
            <a:ext cx="2125915" cy="486655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2. Plaatsingsbeleid</a:t>
            </a:r>
          </a:p>
        </p:txBody>
      </p:sp>
      <p:sp>
        <p:nvSpPr>
          <p:cNvPr id="7" name="Pijl: vijfhoek 23">
            <a:extLst>
              <a:ext uri="{FF2B5EF4-FFF2-40B4-BE49-F238E27FC236}">
                <a16:creationId xmlns:a16="http://schemas.microsoft.com/office/drawing/2014/main" id="{CE862C20-93A4-52B9-EE1E-88B482422CAD}"/>
              </a:ext>
            </a:extLst>
          </p:cNvPr>
          <p:cNvSpPr/>
          <p:nvPr/>
        </p:nvSpPr>
        <p:spPr>
          <a:xfrm>
            <a:off x="5506410" y="3836321"/>
            <a:ext cx="2125915" cy="486655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3. Uitvoeringsaanpak</a:t>
            </a:r>
          </a:p>
        </p:txBody>
      </p:sp>
    </p:spTree>
    <p:extLst>
      <p:ext uri="{BB962C8B-B14F-4D97-AF65-F5344CB8AC3E}">
        <p14:creationId xmlns:p14="http://schemas.microsoft.com/office/powerpoint/2010/main" val="2883873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341549-810B-E131-F022-E4FE4E975CDD}"/>
              </a:ext>
            </a:extLst>
          </p:cNvPr>
          <p:cNvSpPr txBox="1">
            <a:spLocks/>
          </p:cNvSpPr>
          <p:nvPr/>
        </p:nvSpPr>
        <p:spPr>
          <a:xfrm>
            <a:off x="628650" y="365125"/>
            <a:ext cx="3938487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err="1"/>
              <a:t>Verdere</a:t>
            </a:r>
            <a:r>
              <a:rPr lang="en-US" dirty="0"/>
              <a:t> </a:t>
            </a:r>
            <a:r>
              <a:rPr lang="en-US" dirty="0" err="1"/>
              <a:t>vervolgstappen</a:t>
            </a:r>
            <a:endParaRPr lang="en-US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EAF72719-9BA2-C02F-DD0E-8ED942E66283}"/>
              </a:ext>
            </a:extLst>
          </p:cNvPr>
          <p:cNvSpPr txBox="1">
            <a:spLocks/>
          </p:cNvSpPr>
          <p:nvPr/>
        </p:nvSpPr>
        <p:spPr>
          <a:xfrm>
            <a:off x="523876" y="2024378"/>
            <a:ext cx="4052989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</a:pPr>
            <a:endParaRPr lang="en-US" sz="1600" dirty="0"/>
          </a:p>
          <a:p>
            <a:pPr marL="285750" lvl="1">
              <a:spcBef>
                <a:spcPts val="1000"/>
              </a:spcBef>
            </a:pPr>
            <a:r>
              <a:rPr lang="en-US" sz="1600" dirty="0" err="1"/>
              <a:t>Onderzoeken</a:t>
            </a:r>
            <a:r>
              <a:rPr lang="en-US" sz="1600" dirty="0"/>
              <a:t> </a:t>
            </a:r>
            <a:r>
              <a:rPr lang="en-US" sz="1600" dirty="0" err="1"/>
              <a:t>welke</a:t>
            </a:r>
            <a:r>
              <a:rPr lang="en-US" sz="1600" dirty="0"/>
              <a:t> </a:t>
            </a:r>
            <a:r>
              <a:rPr lang="en-US" sz="1600" dirty="0" err="1"/>
              <a:t>ondersteuning</a:t>
            </a:r>
            <a:r>
              <a:rPr lang="en-US" sz="1600" dirty="0"/>
              <a:t> </a:t>
            </a:r>
            <a:r>
              <a:rPr lang="en-US" sz="1600" dirty="0" err="1"/>
              <a:t>vanuit</a:t>
            </a:r>
            <a:r>
              <a:rPr lang="en-US" sz="1600" dirty="0"/>
              <a:t> GO-RAL in de </a:t>
            </a:r>
            <a:r>
              <a:rPr lang="en-US" sz="1600" dirty="0" err="1"/>
              <a:t>Uitvoering</a:t>
            </a:r>
            <a:r>
              <a:rPr lang="en-US" sz="1600" dirty="0"/>
              <a:t>:</a:t>
            </a:r>
          </a:p>
          <a:p>
            <a:pPr marL="742950" lvl="2">
              <a:spcBef>
                <a:spcPts val="1000"/>
              </a:spcBef>
            </a:pPr>
            <a:r>
              <a:rPr lang="en-US" sz="1600" dirty="0" err="1"/>
              <a:t>Gezamenlijke</a:t>
            </a:r>
            <a:r>
              <a:rPr lang="en-US" sz="1600" dirty="0"/>
              <a:t> </a:t>
            </a:r>
            <a:r>
              <a:rPr lang="en-US" sz="1600" dirty="0" err="1"/>
              <a:t>uitvraag</a:t>
            </a:r>
            <a:r>
              <a:rPr lang="en-US" sz="1600" dirty="0"/>
              <a:t> </a:t>
            </a:r>
            <a:r>
              <a:rPr lang="en-US" sz="1600" dirty="0" err="1"/>
              <a:t>snelladers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meerdere</a:t>
            </a:r>
            <a:r>
              <a:rPr lang="en-US" sz="1600" dirty="0"/>
              <a:t> </a:t>
            </a:r>
            <a:r>
              <a:rPr lang="en-US" sz="1600" dirty="0" err="1"/>
              <a:t>gemeenten</a:t>
            </a:r>
            <a:r>
              <a:rPr lang="en-US" sz="1600" dirty="0"/>
              <a:t> (</a:t>
            </a:r>
            <a:r>
              <a:rPr lang="en-US" sz="1600" dirty="0" err="1"/>
              <a:t>concessie</a:t>
            </a:r>
            <a:r>
              <a:rPr lang="en-US" sz="1600" dirty="0"/>
              <a:t>)</a:t>
            </a:r>
          </a:p>
          <a:p>
            <a:pPr marL="742950" lvl="2">
              <a:spcBef>
                <a:spcPts val="1000"/>
              </a:spcBef>
            </a:pPr>
            <a:r>
              <a:rPr lang="en-US" sz="1600" dirty="0" err="1"/>
              <a:t>Modelovereenkomst</a:t>
            </a:r>
            <a:r>
              <a:rPr lang="en-US" sz="1600" dirty="0"/>
              <a:t> </a:t>
            </a:r>
            <a:r>
              <a:rPr lang="en-US" sz="1600" dirty="0" err="1"/>
              <a:t>voor</a:t>
            </a:r>
            <a:r>
              <a:rPr lang="en-US" sz="1600" dirty="0"/>
              <a:t> </a:t>
            </a:r>
            <a:r>
              <a:rPr lang="en-US" sz="1600" dirty="0" err="1"/>
              <a:t>Vergunningenmodel</a:t>
            </a:r>
            <a:r>
              <a:rPr lang="en-US" sz="1600" dirty="0"/>
              <a:t>, </a:t>
            </a:r>
            <a:r>
              <a:rPr lang="en-US" sz="1600" dirty="0" err="1"/>
              <a:t>wellicht</a:t>
            </a:r>
            <a:r>
              <a:rPr lang="en-US" sz="1600" dirty="0"/>
              <a:t> </a:t>
            </a:r>
            <a:r>
              <a:rPr lang="en-US" sz="1600" dirty="0" err="1"/>
              <a:t>ook</a:t>
            </a:r>
            <a:r>
              <a:rPr lang="en-US" sz="1600" dirty="0"/>
              <a:t> </a:t>
            </a:r>
            <a:r>
              <a:rPr lang="en-US" sz="1600" dirty="0" err="1"/>
              <a:t>samen</a:t>
            </a:r>
            <a:r>
              <a:rPr lang="en-US" sz="1600" dirty="0"/>
              <a:t> met NKL</a:t>
            </a:r>
          </a:p>
          <a:p>
            <a:pPr marL="285750" lvl="1">
              <a:spcBef>
                <a:spcPts val="1000"/>
              </a:spcBef>
            </a:pPr>
            <a:r>
              <a:rPr lang="en-US" sz="1600" dirty="0"/>
              <a:t>We </a:t>
            </a:r>
            <a:r>
              <a:rPr lang="en-US" sz="1600" dirty="0" err="1"/>
              <a:t>volgen</a:t>
            </a:r>
            <a:r>
              <a:rPr lang="en-US" sz="1600" dirty="0"/>
              <a:t> </a:t>
            </a:r>
            <a:r>
              <a:rPr lang="en-US" sz="1600" dirty="0" err="1"/>
              <a:t>uiteraard</a:t>
            </a:r>
            <a:r>
              <a:rPr lang="en-US" sz="1600" dirty="0"/>
              <a:t> </a:t>
            </a:r>
            <a:r>
              <a:rPr lang="en-US" sz="1600" dirty="0" err="1"/>
              <a:t>landelijke</a:t>
            </a:r>
            <a:r>
              <a:rPr lang="en-US" sz="1600" dirty="0"/>
              <a:t> </a:t>
            </a:r>
            <a:r>
              <a:rPr lang="en-US" sz="1600" dirty="0" err="1"/>
              <a:t>ontwikkelingen</a:t>
            </a:r>
            <a:endParaRPr lang="en-US" sz="1600" dirty="0"/>
          </a:p>
          <a:p>
            <a:pPr marL="285750" lvl="1">
              <a:spcBef>
                <a:spcPts val="1000"/>
              </a:spcBef>
            </a:pPr>
            <a:r>
              <a:rPr lang="en-US" sz="1600" dirty="0" err="1"/>
              <a:t>Waar</a:t>
            </a:r>
            <a:r>
              <a:rPr lang="en-US" sz="1600" dirty="0"/>
              <a:t> </a:t>
            </a:r>
            <a:r>
              <a:rPr lang="en-US" sz="1600" dirty="0" err="1"/>
              <a:t>hebben</a:t>
            </a:r>
            <a:r>
              <a:rPr lang="en-US" sz="1600" dirty="0"/>
              <a:t> </a:t>
            </a:r>
            <a:r>
              <a:rPr lang="en-US" sz="1600" dirty="0" err="1"/>
              <a:t>jullie</a:t>
            </a:r>
            <a:r>
              <a:rPr lang="en-US" sz="1600" dirty="0"/>
              <a:t> </a:t>
            </a:r>
            <a:r>
              <a:rPr lang="en-US" sz="1600" dirty="0" err="1"/>
              <a:t>nog</a:t>
            </a:r>
            <a:r>
              <a:rPr lang="en-US" sz="1600" dirty="0"/>
              <a:t> </a:t>
            </a:r>
            <a:r>
              <a:rPr lang="en-US" sz="1600" dirty="0" err="1"/>
              <a:t>meer</a:t>
            </a:r>
            <a:r>
              <a:rPr lang="en-US" sz="1600" dirty="0"/>
              <a:t> </a:t>
            </a:r>
            <a:r>
              <a:rPr lang="en-US" sz="1600" dirty="0" err="1"/>
              <a:t>behoefte</a:t>
            </a:r>
            <a:r>
              <a:rPr lang="en-US" sz="1600" dirty="0"/>
              <a:t> </a:t>
            </a:r>
            <a:r>
              <a:rPr lang="en-US" sz="1600" dirty="0" err="1"/>
              <a:t>aan</a:t>
            </a:r>
            <a:r>
              <a:rPr lang="en-US" sz="1600" dirty="0"/>
              <a:t>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02B5DB5-2401-50CE-BEB6-C183FA7198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4" r="33484" b="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45D262-2FF0-B038-B67C-E7B885D4C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49" y="6328263"/>
            <a:ext cx="8922351" cy="4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7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E8B31E0-BDB9-4B88-A3BC-878AF3D5E7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r="19334" b="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ABA32F-D7FC-7451-BD44-266A2AD058A1}"/>
              </a:ext>
            </a:extLst>
          </p:cNvPr>
          <p:cNvSpPr txBox="1">
            <a:spLocks/>
          </p:cNvSpPr>
          <p:nvPr/>
        </p:nvSpPr>
        <p:spPr>
          <a:xfrm>
            <a:off x="897100" y="-798915"/>
            <a:ext cx="75438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500" dirty="0" err="1"/>
              <a:t>Vragen</a:t>
            </a:r>
            <a:r>
              <a:rPr lang="en-US" sz="45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340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480060" y="325369"/>
            <a:ext cx="3276451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700"/>
              <a:t>Doel van vandaag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Uitleggen </a:t>
            </a:r>
            <a:r>
              <a:rPr lang="nl-NL" sz="1600" b="1"/>
              <a:t>waarom</a:t>
            </a:r>
            <a:r>
              <a:rPr lang="nl-NL" sz="1600"/>
              <a:t> Aanpak Binnenstedelijk Snelladen </a:t>
            </a:r>
          </a:p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Laten zien </a:t>
            </a:r>
            <a:r>
              <a:rPr lang="nl-NL" sz="1600" b="1"/>
              <a:t>waar deze uit bestaat</a:t>
            </a:r>
            <a:r>
              <a:rPr lang="nl-NL" sz="1600"/>
              <a:t> en</a:t>
            </a:r>
          </a:p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b="1"/>
              <a:t>Hoe</a:t>
            </a:r>
            <a:r>
              <a:rPr lang="nl-NL" sz="1600"/>
              <a:t> je deze voor jouw gemeente kunt toepassen</a:t>
            </a:r>
          </a:p>
          <a:p>
            <a:pPr marL="914400"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b="1"/>
              <a:t>Vragen </a:t>
            </a:r>
            <a:r>
              <a:rPr lang="nl-NL" sz="1600"/>
              <a:t>en aanvullingen ophalen die we kunnen meenemen</a:t>
            </a:r>
            <a:endParaRPr lang="nl-NL" sz="1600">
              <a:cs typeface="Calibri"/>
            </a:endParaRPr>
          </a:p>
        </p:txBody>
      </p:sp>
      <p:pic>
        <p:nvPicPr>
          <p:cNvPr id="4" name="Afbeelding 3" descr="Afbeelding met keukenapparaat&#10;&#10;Automatisch gegenereerde beschrijving">
            <a:extLst>
              <a:ext uri="{FF2B5EF4-FFF2-40B4-BE49-F238E27FC236}">
                <a16:creationId xmlns:a16="http://schemas.microsoft.com/office/drawing/2014/main" id="{BF21C897-F228-BE37-D6FC-3E80270AD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7000"/>
          </a:blip>
          <a:srcRect l="36911" r="13438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899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3" descr="Afbeelding met buiten, auto, geparkeerd, plaats&#10;&#10;Automatisch gegenereerde beschrijving">
            <a:extLst>
              <a:ext uri="{FF2B5EF4-FFF2-40B4-BE49-F238E27FC236}">
                <a16:creationId xmlns:a16="http://schemas.microsoft.com/office/drawing/2014/main" id="{F01C7CA1-C618-681E-2384-8349B9B56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6000"/>
          </a:blip>
          <a:srcRect l="15686" r="35079" b="7670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238677" y="692196"/>
            <a:ext cx="5457787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 err="1"/>
              <a:t>Waarom</a:t>
            </a:r>
            <a:r>
              <a:rPr lang="en-US" sz="2800" dirty="0"/>
              <a:t>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Aanpak</a:t>
            </a:r>
            <a:r>
              <a:rPr lang="en-US" sz="2800" dirty="0"/>
              <a:t> </a:t>
            </a:r>
            <a:r>
              <a:rPr lang="en-US" sz="2800" dirty="0" err="1"/>
              <a:t>Binnenstedelijk</a:t>
            </a:r>
            <a:r>
              <a:rPr lang="en-US" sz="2800" dirty="0"/>
              <a:t> </a:t>
            </a:r>
            <a:r>
              <a:rPr lang="en-US" sz="2800" dirty="0" err="1"/>
              <a:t>Snelladen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NAL-Oost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830" y="2585285"/>
            <a:ext cx="5986313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Aansluiting bij GO-RAL werkwijze (visie, plaatsingsbeleid, uitvoeringsaanpak)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Focus op concrete (</a:t>
            </a:r>
            <a:r>
              <a:rPr lang="nl-NL" sz="1600" err="1"/>
              <a:t>uitvoerings</a:t>
            </a:r>
            <a:r>
              <a:rPr lang="nl-NL" sz="1600"/>
              <a:t>) vraagstukken die spelen, door:</a:t>
            </a:r>
          </a:p>
          <a:p>
            <a:pPr marL="1371600" lvl="2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Bundelen van info die er al is (niet 2x wiel uitvinden)</a:t>
            </a:r>
          </a:p>
          <a:p>
            <a:pPr marL="1371600" lvl="2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Uitzoeken of juist laten opstellen van wat nog niet is 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Maar vooral: gemeenten handvatten geven, samen met Laadconsulenten aan de slag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Daarom pilot Binnenstedelijk Snelladen gestart met gemeenten Ede, Zutphen, Nijmegen en Hengelo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l-NL" sz="1600"/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nl-NL" sz="1600" b="1"/>
          </a:p>
        </p:txBody>
      </p:sp>
    </p:spTree>
    <p:extLst>
      <p:ext uri="{BB962C8B-B14F-4D97-AF65-F5344CB8AC3E}">
        <p14:creationId xmlns:p14="http://schemas.microsoft.com/office/powerpoint/2010/main" val="207296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4C87031-1526-22EE-2956-B4F1DC85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alphaModFix amt="35000"/>
          </a:blip>
          <a:srcRect l="16453" r="8547"/>
          <a:stretch/>
        </p:blipFill>
        <p:spPr>
          <a:xfrm>
            <a:off x="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CEC2294-5A7B-45E5-9251-C1AA89F4A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bg2">
              <a:alpha val="6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-339892" y="818727"/>
            <a:ext cx="3560291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</a:pPr>
            <a:r>
              <a:rPr lang="nl-NL" sz="3500"/>
              <a:t>Concrete vraagstukken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029" y="2286000"/>
            <a:ext cx="0" cy="22860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3801464" y="1263574"/>
            <a:ext cx="5101360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Marktpartijen benaderen gemeenten. Wat wil je en wat mag?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Hoe zit het nu echt met het Didam arrest?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Nijmegen: semipubliek snellaadstation op minder wenselijke plek. Wat kun je of wat kon je?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Zijn snelladers nu vergunningvrij of verguningsplichtig en hoe verhoudt zich dat tot de omgevingswet?</a:t>
            </a:r>
          </a:p>
          <a:p>
            <a:pPr marL="914400" lvl="1" indent="-228600" defTabSz="9144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1600"/>
              <a:t>Wat zijn mogelijkheden voor nieuwe snelladers met huidige netcongestie problematiek?</a:t>
            </a:r>
          </a:p>
        </p:txBody>
      </p:sp>
    </p:spTree>
    <p:extLst>
      <p:ext uri="{BB962C8B-B14F-4D97-AF65-F5344CB8AC3E}">
        <p14:creationId xmlns:p14="http://schemas.microsoft.com/office/powerpoint/2010/main" val="2753501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tekst, lucht, buiten&#10;&#10;Automatisch gegenereerde beschrijving">
            <a:extLst>
              <a:ext uri="{FF2B5EF4-FFF2-40B4-BE49-F238E27FC236}">
                <a16:creationId xmlns:a16="http://schemas.microsoft.com/office/drawing/2014/main" id="{CC163309-C3CA-CEFE-A1CA-FEEF9DEEF9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1000"/>
          </a:blip>
          <a:srcRect l="13448" r="19402"/>
          <a:stretch/>
        </p:blipFill>
        <p:spPr>
          <a:xfrm>
            <a:off x="0" y="10"/>
            <a:ext cx="7252212" cy="6857990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7BE2B87-1232-26B4-536B-D154BE19AAD9}"/>
              </a:ext>
            </a:extLst>
          </p:cNvPr>
          <p:cNvSpPr txBox="1">
            <a:spLocks/>
          </p:cNvSpPr>
          <p:nvPr/>
        </p:nvSpPr>
        <p:spPr>
          <a:xfrm>
            <a:off x="5302523" y="534283"/>
            <a:ext cx="4361935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500" dirty="0"/>
              <a:t>Scope van </a:t>
            </a:r>
            <a:r>
              <a:rPr lang="en-US" sz="3500" dirty="0" err="1"/>
              <a:t>Aanpak</a:t>
            </a:r>
            <a:endParaRPr lang="en-US" sz="35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93E38FF-144B-2FD1-B8FD-6748C64428BD}"/>
              </a:ext>
            </a:extLst>
          </p:cNvPr>
          <p:cNvSpPr txBox="1"/>
          <p:nvPr/>
        </p:nvSpPr>
        <p:spPr>
          <a:xfrm>
            <a:off x="4366509" y="2434200"/>
            <a:ext cx="4777491" cy="4173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In scope: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i="1"/>
              <a:t>Binnenstedelijk</a:t>
            </a:r>
            <a:r>
              <a:rPr lang="nl-NL" sz="1600"/>
              <a:t>: binnen bebouwde kom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i="1"/>
              <a:t>Snelladen: </a:t>
            </a:r>
            <a:r>
              <a:rPr lang="nl-NL" sz="1600"/>
              <a:t>DC laders, 50kW en meer (niet ultra)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4 gebruikersgroepen: </a:t>
            </a:r>
            <a:r>
              <a:rPr lang="nl-NL" sz="1600" i="1"/>
              <a:t>Personenvervoer, Taxi’s, Doelgroepen vervoer, bestelbusjes stadslogistiek</a:t>
            </a:r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1600"/>
          </a:p>
          <a:p>
            <a:pPr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Buiten scope: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Ultra-snelladers voor Logistiek (350 kW en meer)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Zwaardere logistieke voertuigen, vrachtwagens, etc.</a:t>
            </a:r>
          </a:p>
          <a:p>
            <a:pPr marL="914400" lvl="1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/>
              <a:t>OV-bussen (via eigen concessie)</a:t>
            </a:r>
          </a:p>
        </p:txBody>
      </p:sp>
    </p:spTree>
    <p:extLst>
      <p:ext uri="{BB962C8B-B14F-4D97-AF65-F5344CB8AC3E}">
        <p14:creationId xmlns:p14="http://schemas.microsoft.com/office/powerpoint/2010/main" val="80145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468186" y="404840"/>
            <a:ext cx="7886700" cy="67365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/>
              <a:t>Aanpak Binnenstedelijk </a:t>
            </a:r>
            <a:r>
              <a:rPr lang="nl-NL" sz="3600" dirty="0" err="1"/>
              <a:t>snelladen</a:t>
            </a:r>
            <a:endParaRPr lang="nl-NL" dirty="0"/>
          </a:p>
          <a:p>
            <a:r>
              <a:rPr lang="nl-NL" sz="2600" dirty="0">
                <a:cs typeface="Calibri Light"/>
              </a:rPr>
              <a:t>GO-RAL werkwijze en producten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8BF0572-EF37-9180-A3F6-9B799CC82412}"/>
              </a:ext>
            </a:extLst>
          </p:cNvPr>
          <p:cNvSpPr txBox="1"/>
          <p:nvPr/>
        </p:nvSpPr>
        <p:spPr>
          <a:xfrm>
            <a:off x="2678677" y="2066265"/>
            <a:ext cx="2123792" cy="181588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Opgave </a:t>
            </a:r>
            <a:endParaRPr lang="nl-NL" sz="1400" i="1" dirty="0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Strategische keuzes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Gebruikersgroepen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Type 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Soort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Uitvoeringsmodel</a:t>
            </a: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Calibri"/>
            </a:endParaRP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/>
                <a:cs typeface="Calibri"/>
              </a:rPr>
              <a:t>Plaatsingsstrategie</a:t>
            </a:r>
          </a:p>
          <a:p>
            <a:pPr lvl="1"/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ea typeface="Calibri" panose="020F0502020204030204"/>
                <a:cs typeface="Calibri"/>
              </a:rPr>
              <a:t>Participatie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7493AC1F-5ED4-E699-64BB-46AFC673E369}"/>
              </a:ext>
            </a:extLst>
          </p:cNvPr>
          <p:cNvSpPr txBox="1"/>
          <p:nvPr/>
        </p:nvSpPr>
        <p:spPr>
          <a:xfrm>
            <a:off x="4803517" y="2059861"/>
            <a:ext cx="2108504" cy="18158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Private, semipublieke en publieke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Locaties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Plaatsingsstrategie</a:t>
            </a:r>
            <a:endParaRPr lang="en-US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Realisatiecriteria</a:t>
            </a: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07B9703-D586-8751-884A-90CA7CDACE1A}"/>
              </a:ext>
            </a:extLst>
          </p:cNvPr>
          <p:cNvSpPr txBox="1"/>
          <p:nvPr/>
        </p:nvSpPr>
        <p:spPr>
          <a:xfrm>
            <a:off x="6912366" y="2064516"/>
            <a:ext cx="2121310" cy="181588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</a:rPr>
              <a:t>Voortbouwen op Volt applicatie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</a:rPr>
              <a:t>Selectie geschikte locaties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Marktbenadering en selectieprocedure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400" i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400" i="1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Pijl: vijfhoek 13">
            <a:extLst>
              <a:ext uri="{FF2B5EF4-FFF2-40B4-BE49-F238E27FC236}">
                <a16:creationId xmlns:a16="http://schemas.microsoft.com/office/drawing/2014/main" id="{E02C0FB9-CACE-932C-354E-21812209FC2D}"/>
              </a:ext>
            </a:extLst>
          </p:cNvPr>
          <p:cNvSpPr/>
          <p:nvPr/>
        </p:nvSpPr>
        <p:spPr>
          <a:xfrm>
            <a:off x="537335" y="1575037"/>
            <a:ext cx="2125915" cy="486655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500">
                <a:cs typeface="Calibri"/>
              </a:rPr>
              <a:t>0. Ambitie en rolbepaling</a:t>
            </a:r>
            <a:endParaRPr lang="nl-NL" sz="1500"/>
          </a:p>
        </p:txBody>
      </p:sp>
      <p:sp>
        <p:nvSpPr>
          <p:cNvPr id="22" name="Pijl: vijfhoek 21">
            <a:extLst>
              <a:ext uri="{FF2B5EF4-FFF2-40B4-BE49-F238E27FC236}">
                <a16:creationId xmlns:a16="http://schemas.microsoft.com/office/drawing/2014/main" id="{B165F485-EA85-E395-EBAA-97C98E7CDC35}"/>
              </a:ext>
            </a:extLst>
          </p:cNvPr>
          <p:cNvSpPr/>
          <p:nvPr/>
        </p:nvSpPr>
        <p:spPr>
          <a:xfrm>
            <a:off x="2676057" y="1575036"/>
            <a:ext cx="2125915" cy="486655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1. Laadvisie</a:t>
            </a:r>
          </a:p>
        </p:txBody>
      </p:sp>
      <p:sp>
        <p:nvSpPr>
          <p:cNvPr id="23" name="Pijl: vijfhoek 22">
            <a:extLst>
              <a:ext uri="{FF2B5EF4-FFF2-40B4-BE49-F238E27FC236}">
                <a16:creationId xmlns:a16="http://schemas.microsoft.com/office/drawing/2014/main" id="{DD233C87-3C7A-0E15-BB80-718726EB82BC}"/>
              </a:ext>
            </a:extLst>
          </p:cNvPr>
          <p:cNvSpPr/>
          <p:nvPr/>
        </p:nvSpPr>
        <p:spPr>
          <a:xfrm>
            <a:off x="4801972" y="1575035"/>
            <a:ext cx="2125915" cy="486655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2. Plaatsingsbeleid</a:t>
            </a:r>
          </a:p>
        </p:txBody>
      </p:sp>
      <p:sp>
        <p:nvSpPr>
          <p:cNvPr id="24" name="Pijl: vijfhoek 23">
            <a:extLst>
              <a:ext uri="{FF2B5EF4-FFF2-40B4-BE49-F238E27FC236}">
                <a16:creationId xmlns:a16="http://schemas.microsoft.com/office/drawing/2014/main" id="{E02B6B3A-B323-9FF5-DF54-8084448B863D}"/>
              </a:ext>
            </a:extLst>
          </p:cNvPr>
          <p:cNvSpPr/>
          <p:nvPr/>
        </p:nvSpPr>
        <p:spPr>
          <a:xfrm>
            <a:off x="6915080" y="1575034"/>
            <a:ext cx="2125915" cy="486655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l-NL" sz="1500">
                <a:cs typeface="Calibri"/>
              </a:rPr>
              <a:t>3. Uitvoeringsaanpak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DFF376BE-15CE-3A27-0283-ECDB3212954A}"/>
              </a:ext>
            </a:extLst>
          </p:cNvPr>
          <p:cNvSpPr txBox="1"/>
          <p:nvPr/>
        </p:nvSpPr>
        <p:spPr>
          <a:xfrm rot="16200000">
            <a:off x="-514567" y="2808429"/>
            <a:ext cx="1797581" cy="3077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 b="1">
                <a:cs typeface="Calibri"/>
              </a:rPr>
              <a:t>Onderwerpen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68B303A4-EDA4-974F-D5AB-DB85C73D1595}"/>
              </a:ext>
            </a:extLst>
          </p:cNvPr>
          <p:cNvSpPr txBox="1"/>
          <p:nvPr/>
        </p:nvSpPr>
        <p:spPr>
          <a:xfrm rot="16200000">
            <a:off x="-737646" y="4850581"/>
            <a:ext cx="2243736" cy="3077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 b="1">
                <a:cs typeface="Calibri"/>
              </a:rPr>
              <a:t>Producten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7C7BD9D-5006-AD5F-76A1-E660AABEC182}"/>
              </a:ext>
            </a:extLst>
          </p:cNvPr>
          <p:cNvSpPr txBox="1"/>
          <p:nvPr/>
        </p:nvSpPr>
        <p:spPr>
          <a:xfrm>
            <a:off x="539954" y="2066264"/>
            <a:ext cx="2136598" cy="181588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Trigger/aanleiding</a:t>
            </a:r>
          </a:p>
          <a:p>
            <a:pPr marL="285750" indent="-285750">
              <a:buFont typeface="Arial"/>
              <a:buChar char="•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Urgentie en relatie ander beleid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  <a:p>
            <a:pPr lvl="1"/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0312FFE3-8652-33F2-BEC2-A56A0ABD575E}"/>
              </a:ext>
            </a:extLst>
          </p:cNvPr>
          <p:cNvSpPr txBox="1"/>
          <p:nvPr/>
        </p:nvSpPr>
        <p:spPr>
          <a:xfrm>
            <a:off x="539953" y="3881356"/>
            <a:ext cx="2136598" cy="224676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nl-NL" sz="1400" i="1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Vragenlijst ambitie, rol en behoefte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Inzicht in plannen tankstations</a:t>
            </a:r>
          </a:p>
          <a:p>
            <a:pPr marL="342900" indent="-342900">
              <a:buFont typeface="+mj-lt"/>
              <a:buAutoNum type="arabicPeriod" startAt="7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Uitkomst bevraging marktpartijen</a:t>
            </a:r>
          </a:p>
          <a:p>
            <a:pPr marL="342900" indent="-342900">
              <a:buFont typeface="+mj-lt"/>
              <a:buAutoNum type="arabicPeriod" startAt="10"/>
            </a:pP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Link naar referentie </a:t>
            </a:r>
            <a:r>
              <a:rPr lang="nl-NL" sz="140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snellaadstudies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10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7A6B9AD9-7B45-AAC8-CF9A-911CFD782B4B}"/>
              </a:ext>
            </a:extLst>
          </p:cNvPr>
          <p:cNvSpPr txBox="1"/>
          <p:nvPr/>
        </p:nvSpPr>
        <p:spPr>
          <a:xfrm>
            <a:off x="2678676" y="3881357"/>
            <a:ext cx="2121369" cy="224676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40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Add-on</a:t>
            </a:r>
            <a:r>
              <a:rPr lang="nl-NL" sz="140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 format Laadvisie</a:t>
            </a: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lvl="1"/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id="{C7378E1D-5E0B-DEF2-DF5F-2BF66F2EC707}"/>
              </a:ext>
            </a:extLst>
          </p:cNvPr>
          <p:cNvSpPr txBox="1"/>
          <p:nvPr/>
        </p:nvSpPr>
        <p:spPr>
          <a:xfrm>
            <a:off x="4803516" y="3881357"/>
            <a:ext cx="2108504" cy="22467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400" err="1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Add-on</a:t>
            </a: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format plaatsingsbeleid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Afwegingskader voor locatiebepaling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ea typeface="+mn-lt"/>
              <a:cs typeface="+mn-lt"/>
            </a:endParaRPr>
          </a:p>
        </p:txBody>
      </p:sp>
      <p:sp>
        <p:nvSpPr>
          <p:cNvPr id="34" name="Tekstvak 33">
            <a:extLst>
              <a:ext uri="{FF2B5EF4-FFF2-40B4-BE49-F238E27FC236}">
                <a16:creationId xmlns:a16="http://schemas.microsoft.com/office/drawing/2014/main" id="{BD4F7F13-08B4-C83A-A613-75AA6AA30C97}"/>
              </a:ext>
            </a:extLst>
          </p:cNvPr>
          <p:cNvSpPr txBox="1"/>
          <p:nvPr/>
        </p:nvSpPr>
        <p:spPr>
          <a:xfrm>
            <a:off x="6912365" y="3879608"/>
            <a:ext cx="2121310" cy="224676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1400" dirty="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Uitvoeringsmodellen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Juridische aspecten(o.a.) Didam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Vergunningvereisten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Stimulering realisatie </a:t>
            </a:r>
            <a:r>
              <a:rPr lang="nl-NL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semi-publiek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nl-NL" sz="1400" dirty="0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Link naar referenties </a:t>
            </a:r>
            <a:r>
              <a:rPr lang="nl-NL" sz="140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"/>
              </a:rPr>
              <a:t>snellaadstudies</a:t>
            </a: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  <a:p>
            <a:pPr marL="342900" indent="-342900">
              <a:buFont typeface="+mj-lt"/>
              <a:buAutoNum type="arabicPeriod" startAt="9"/>
            </a:pPr>
            <a:endParaRPr lang="nl-NL" sz="1400">
              <a:solidFill>
                <a:schemeClr val="tx1">
                  <a:lumMod val="85000"/>
                  <a:lumOff val="1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6515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F7C05A-54A5-A159-79CC-C3BA3C154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" r="33365" b="9092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68618A-C773-ABE7-0A5D-F3390D845FA7}"/>
              </a:ext>
            </a:extLst>
          </p:cNvPr>
          <p:cNvSpPr txBox="1">
            <a:spLocks/>
          </p:cNvSpPr>
          <p:nvPr/>
        </p:nvSpPr>
        <p:spPr>
          <a:xfrm>
            <a:off x="278320" y="354331"/>
            <a:ext cx="2578608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400" dirty="0" err="1"/>
              <a:t>Producten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738B5E-3F9C-3F40-36D4-A52762BD4B64}"/>
              </a:ext>
            </a:extLst>
          </p:cNvPr>
          <p:cNvSpPr txBox="1">
            <a:spLocks/>
          </p:cNvSpPr>
          <p:nvPr/>
        </p:nvSpPr>
        <p:spPr>
          <a:xfrm>
            <a:off x="-1" y="1605935"/>
            <a:ext cx="4856206" cy="4897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Vragenlijst</a:t>
            </a:r>
            <a:r>
              <a:rPr lang="en-US" sz="1600"/>
              <a:t> </a:t>
            </a:r>
            <a:r>
              <a:rPr lang="en-US" sz="1600" err="1"/>
              <a:t>Ambitie</a:t>
            </a:r>
            <a:r>
              <a:rPr lang="en-US" sz="1600"/>
              <a:t>, </a:t>
            </a:r>
            <a:r>
              <a:rPr lang="en-US" sz="1600" err="1"/>
              <a:t>rol</a:t>
            </a:r>
            <a:r>
              <a:rPr lang="en-US" sz="1600"/>
              <a:t> en </a:t>
            </a:r>
            <a:r>
              <a:rPr lang="en-US" sz="1600" err="1"/>
              <a:t>behoefte</a:t>
            </a:r>
            <a:r>
              <a:rPr lang="en-US" sz="1600"/>
              <a:t> </a:t>
            </a:r>
            <a:r>
              <a:rPr lang="en-US" sz="1600" err="1"/>
              <a:t>snelladen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/>
              <a:t>Add-on format </a:t>
            </a:r>
            <a:r>
              <a:rPr lang="en-US" sz="1600" b="1" err="1"/>
              <a:t>Laadvisie</a:t>
            </a:r>
            <a:r>
              <a:rPr lang="en-US" sz="1600"/>
              <a:t> en </a:t>
            </a:r>
            <a:r>
              <a:rPr lang="en-US" sz="1600" b="1" err="1"/>
              <a:t>Plaatsingsbeleid</a:t>
            </a:r>
            <a:endParaRPr lang="en-US" sz="1600" b="1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Afwegingskader</a:t>
            </a:r>
            <a:r>
              <a:rPr lang="en-US" sz="1600"/>
              <a:t> </a:t>
            </a:r>
            <a:r>
              <a:rPr lang="en-US" sz="1600" err="1"/>
              <a:t>snellaadlocaties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Uitvoeringsmodellen</a:t>
            </a:r>
            <a:r>
              <a:rPr lang="en-US" sz="1600"/>
              <a:t> </a:t>
            </a:r>
            <a:r>
              <a:rPr lang="en-US" sz="1600" err="1"/>
              <a:t>snellaadinfra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err="1"/>
              <a:t>Juridische</a:t>
            </a:r>
            <a:r>
              <a:rPr lang="en-US" sz="1600"/>
              <a:t> </a:t>
            </a:r>
            <a:r>
              <a:rPr lang="en-US" sz="1600" err="1"/>
              <a:t>aspecten</a:t>
            </a:r>
            <a:r>
              <a:rPr lang="en-US" sz="1600"/>
              <a:t>, </a:t>
            </a:r>
            <a:r>
              <a:rPr lang="en-US" sz="1600" err="1"/>
              <a:t>waaronder</a:t>
            </a:r>
            <a:r>
              <a:rPr lang="en-US" sz="1600"/>
              <a:t> </a:t>
            </a:r>
            <a:r>
              <a:rPr lang="en-US" sz="1600" b="1" err="1"/>
              <a:t>Didam</a:t>
            </a:r>
            <a:r>
              <a:rPr lang="en-US" sz="1600" b="1"/>
              <a:t> Arrest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Vergunningsvereisten</a:t>
            </a:r>
            <a:r>
              <a:rPr lang="en-US" sz="1600"/>
              <a:t>, </a:t>
            </a:r>
            <a:r>
              <a:rPr lang="en-US" sz="1600" err="1"/>
              <a:t>relatie</a:t>
            </a:r>
            <a:r>
              <a:rPr lang="en-US" sz="1600"/>
              <a:t> </a:t>
            </a:r>
            <a:r>
              <a:rPr lang="en-US" sz="1600" err="1"/>
              <a:t>omgevingswet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Tankstations</a:t>
            </a:r>
            <a:r>
              <a:rPr lang="en-US" sz="1600"/>
              <a:t> </a:t>
            </a:r>
            <a:r>
              <a:rPr lang="en-US" sz="1600" err="1"/>
              <a:t>als</a:t>
            </a:r>
            <a:r>
              <a:rPr lang="en-US" sz="1600"/>
              <a:t> </a:t>
            </a:r>
            <a:r>
              <a:rPr lang="en-US" sz="1600" err="1"/>
              <a:t>binnenstedelijke</a:t>
            </a:r>
            <a:r>
              <a:rPr lang="en-US" sz="1600"/>
              <a:t> </a:t>
            </a:r>
            <a:r>
              <a:rPr lang="en-US" sz="1600" err="1"/>
              <a:t>snellaadlocatie</a:t>
            </a:r>
            <a:r>
              <a:rPr lang="en-US" sz="1600"/>
              <a:t>, </a:t>
            </a:r>
            <a:r>
              <a:rPr lang="en-US" sz="1600" err="1"/>
              <a:t>ontwikkelingen</a:t>
            </a:r>
            <a:endParaRPr lang="en-US" sz="1600"/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err="1"/>
              <a:t>Samenvatting</a:t>
            </a:r>
            <a:r>
              <a:rPr lang="en-US" sz="1600"/>
              <a:t> </a:t>
            </a:r>
            <a:r>
              <a:rPr lang="en-US" sz="1600" b="1" err="1"/>
              <a:t>Marktverkenning</a:t>
            </a:r>
            <a:r>
              <a:rPr lang="en-US" sz="1600"/>
              <a:t> snelladers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 b="1" err="1"/>
              <a:t>Stimuleringmogelijkheden</a:t>
            </a:r>
            <a:r>
              <a:rPr lang="en-US" sz="1600"/>
              <a:t> </a:t>
            </a:r>
            <a:r>
              <a:rPr lang="en-US" sz="1600" err="1"/>
              <a:t>realisatie</a:t>
            </a:r>
            <a:r>
              <a:rPr lang="en-US" sz="1600"/>
              <a:t> </a:t>
            </a:r>
            <a:r>
              <a:rPr lang="en-US" sz="1600" err="1"/>
              <a:t>semipubliek</a:t>
            </a:r>
            <a:r>
              <a:rPr lang="en-US" sz="1600"/>
              <a:t> </a:t>
            </a:r>
          </a:p>
          <a:p>
            <a:pPr marL="4572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en-US" sz="1600"/>
              <a:t>Link </a:t>
            </a:r>
            <a:r>
              <a:rPr lang="en-US" sz="1600" err="1"/>
              <a:t>naar</a:t>
            </a:r>
            <a:r>
              <a:rPr lang="en-US" sz="1600"/>
              <a:t> </a:t>
            </a:r>
            <a:r>
              <a:rPr lang="en-US" sz="1600" b="1" err="1"/>
              <a:t>referenties</a:t>
            </a:r>
            <a:r>
              <a:rPr lang="en-US" sz="1600"/>
              <a:t> </a:t>
            </a:r>
            <a:r>
              <a:rPr lang="en-US" sz="1600" err="1"/>
              <a:t>snellaadstudies</a:t>
            </a:r>
            <a:r>
              <a:rPr lang="en-US" sz="1600"/>
              <a:t> (</a:t>
            </a:r>
            <a:r>
              <a:rPr lang="en-US" sz="1600" err="1"/>
              <a:t>landelijk</a:t>
            </a:r>
            <a:r>
              <a:rPr lang="en-US" sz="1600"/>
              <a:t>, </a:t>
            </a:r>
            <a:r>
              <a:rPr lang="en-US" sz="1600" err="1"/>
              <a:t>andere</a:t>
            </a:r>
            <a:r>
              <a:rPr lang="en-US" sz="1600"/>
              <a:t> NAL-</a:t>
            </a:r>
            <a:r>
              <a:rPr lang="en-US" sz="1600" err="1"/>
              <a:t>regio’s</a:t>
            </a:r>
            <a:r>
              <a:rPr lang="en-US" sz="1600"/>
              <a:t>, etc.)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</a:pPr>
            <a:endParaRPr lang="en-US" sz="160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600"/>
              <a:t>Alle </a:t>
            </a:r>
            <a:r>
              <a:rPr lang="en-US" sz="1600" err="1"/>
              <a:t>producten</a:t>
            </a:r>
            <a:r>
              <a:rPr lang="en-US" sz="1600"/>
              <a:t> </a:t>
            </a:r>
            <a:r>
              <a:rPr lang="en-US" sz="1600" err="1"/>
              <a:t>zijn</a:t>
            </a:r>
            <a:r>
              <a:rPr lang="en-US" sz="1600"/>
              <a:t> </a:t>
            </a:r>
            <a:r>
              <a:rPr lang="en-US" sz="1600" err="1"/>
              <a:t>beschikbaar</a:t>
            </a:r>
            <a:r>
              <a:rPr lang="en-US" sz="1600"/>
              <a:t> via de </a:t>
            </a:r>
            <a:r>
              <a:rPr lang="en-US" sz="1600" err="1"/>
              <a:t>besloten</a:t>
            </a:r>
            <a:r>
              <a:rPr lang="en-US" sz="1600"/>
              <a:t> NAL Regio Oost </a:t>
            </a:r>
            <a:r>
              <a:rPr lang="en-US" sz="1600" err="1"/>
              <a:t>omgeving</a:t>
            </a:r>
            <a:r>
              <a:rPr lang="en-US" sz="1600"/>
              <a:t> op de NAL website:</a:t>
            </a:r>
            <a:br>
              <a:rPr lang="en-US" sz="1600"/>
            </a:br>
            <a:r>
              <a:rPr lang="en-US" sz="1600">
                <a:hlinkClick r:id="rId3"/>
              </a:rPr>
              <a:t>KLIK HIER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791488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E9C2E-2DF7-7F41-BBC2-2ADF5CCBD4FE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err="1"/>
              <a:t>Highlights</a:t>
            </a:r>
            <a:r>
              <a:rPr lang="nl-NL" sz="3600" dirty="0"/>
              <a:t> Producten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C75BEF-A676-424B-99AA-22A119640C06}"/>
              </a:ext>
            </a:extLst>
          </p:cNvPr>
          <p:cNvSpPr txBox="1">
            <a:spLocks/>
          </p:cNvSpPr>
          <p:nvPr/>
        </p:nvSpPr>
        <p:spPr>
          <a:xfrm>
            <a:off x="559016" y="1297463"/>
            <a:ext cx="8337850" cy="479050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nl-NL" sz="1600" b="1"/>
              <a:t>Vragenlijst ambitie, rol en behoeften</a:t>
            </a:r>
          </a:p>
          <a:p>
            <a:pPr marL="0" indent="0">
              <a:buNone/>
            </a:pPr>
            <a:r>
              <a:rPr lang="nl-NL" sz="1600" dirty="0"/>
              <a:t>Welke ‘triggers’ zijn er in de gemeente om met </a:t>
            </a:r>
            <a:r>
              <a:rPr lang="nl-NL" sz="1600" dirty="0" err="1"/>
              <a:t>snelladen</a:t>
            </a:r>
            <a:r>
              <a:rPr lang="nl-NL" sz="1600" dirty="0"/>
              <a:t> aan de slag?</a:t>
            </a:r>
          </a:p>
          <a:p>
            <a:pPr marL="0" indent="0">
              <a:buNone/>
            </a:pPr>
            <a:r>
              <a:rPr lang="nl-NL" sz="1600" dirty="0"/>
              <a:t>Mooie </a:t>
            </a:r>
            <a:r>
              <a:rPr lang="nl-NL" sz="1600"/>
              <a:t>regierol </a:t>
            </a:r>
            <a:r>
              <a:rPr lang="nl-NL" sz="1600" dirty="0"/>
              <a:t>gemeenten door samenbrengen van:</a:t>
            </a:r>
          </a:p>
          <a:p>
            <a:r>
              <a:rPr lang="nl-NL" sz="1600" dirty="0"/>
              <a:t>interne behoefte: beleid, ZE-zones</a:t>
            </a:r>
          </a:p>
          <a:p>
            <a:r>
              <a:rPr lang="nl-NL" sz="1600" dirty="0"/>
              <a:t>behoefte uit gebruikersgroepen: kwantificeren nog lastig, maar ga</a:t>
            </a:r>
            <a:br>
              <a:rPr lang="nl-NL" sz="1600"/>
            </a:br>
            <a:r>
              <a:rPr lang="nl-NL" sz="1600" dirty="0"/>
              <a:t>gesprekken aan</a:t>
            </a:r>
          </a:p>
          <a:p>
            <a:r>
              <a:rPr lang="nl-NL" sz="1600" dirty="0"/>
              <a:t>vraag van marktpartijen die willen plaatsen</a:t>
            </a:r>
            <a:r>
              <a:rPr lang="nl-NL" sz="1600"/>
              <a:t>	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600"/>
          </a:p>
          <a:p>
            <a:pPr marL="0" lvl="1" indent="0">
              <a:spcBef>
                <a:spcPts val="1000"/>
              </a:spcBef>
              <a:buNone/>
            </a:pPr>
            <a:r>
              <a:rPr lang="nl-NL" sz="1600" b="1"/>
              <a:t>2. Formats Integrale Laadvisie en Plaatsingsbeleid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nl-NL" sz="1600"/>
              <a:t>Update </a:t>
            </a:r>
            <a:r>
              <a:rPr lang="nl-NL" sz="1600" dirty="0"/>
              <a:t>en verrijkt met keuzes rondom </a:t>
            </a:r>
            <a:r>
              <a:rPr lang="nl-NL" sz="1600" dirty="0" err="1"/>
              <a:t>snelladen</a:t>
            </a:r>
            <a:endParaRPr lang="nl-NL" sz="1600" dirty="0"/>
          </a:p>
          <a:p>
            <a:pPr marL="285750" lvl="1" indent="-285750">
              <a:spcBef>
                <a:spcPts val="1000"/>
              </a:spcBef>
            </a:pPr>
            <a:r>
              <a:rPr lang="nl-NL" sz="1600" dirty="0"/>
              <a:t>Toevoeging waar het voor </a:t>
            </a:r>
            <a:r>
              <a:rPr lang="nl-NL" sz="1600" dirty="0" err="1"/>
              <a:t>snelladen</a:t>
            </a:r>
            <a:r>
              <a:rPr lang="nl-NL" sz="1600" dirty="0"/>
              <a:t> wat ‘dunnetjes’ was</a:t>
            </a:r>
          </a:p>
          <a:p>
            <a:pPr marL="285750" lvl="1" indent="-285750">
              <a:spcBef>
                <a:spcPts val="1000"/>
              </a:spcBef>
            </a:pPr>
            <a:r>
              <a:rPr lang="nl-NL" sz="1600" dirty="0"/>
              <a:t>Juist ook verschillen met reguliere laadpalen belicht </a:t>
            </a:r>
            <a:br>
              <a:rPr lang="nl-NL" sz="1600" dirty="0"/>
            </a:br>
            <a:r>
              <a:rPr lang="nl-NL" sz="1600" dirty="0"/>
              <a:t>(bijv. rol </a:t>
            </a:r>
            <a:r>
              <a:rPr lang="nl-NL" sz="1600"/>
              <a:t>semipubliek </a:t>
            </a:r>
            <a:r>
              <a:rPr lang="nl-NL" sz="1600" dirty="0"/>
              <a:t>en type uitvoeringsmodellen)</a:t>
            </a:r>
            <a:endParaRPr lang="nl-NL" sz="1600"/>
          </a:p>
          <a:p>
            <a:pPr marL="457200" lvl="1" indent="0">
              <a:buNone/>
            </a:pPr>
            <a:endParaRPr lang="nl-NL" sz="1600"/>
          </a:p>
          <a:p>
            <a:pPr marL="457200" lvl="1" indent="0">
              <a:buNone/>
            </a:pPr>
            <a:endParaRPr lang="nl-NL" sz="1600"/>
          </a:p>
          <a:p>
            <a:pPr marL="457200" lvl="1" indent="0">
              <a:buNone/>
            </a:pPr>
            <a:r>
              <a:rPr lang="nl-NL" sz="1600"/>
              <a:t> </a:t>
            </a:r>
          </a:p>
          <a:p>
            <a:pPr marL="0" indent="0">
              <a:buNone/>
            </a:pPr>
            <a:endParaRPr lang="nl-NL" sz="1600" b="1"/>
          </a:p>
          <a:p>
            <a:pPr marL="0" indent="0">
              <a:buNone/>
            </a:pPr>
            <a:endParaRPr lang="nl-NL" sz="1600">
              <a:cs typeface="Calibri"/>
            </a:endParaRPr>
          </a:p>
          <a:p>
            <a:endParaRPr lang="nl-NL" sz="160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5232F17-A9AF-3DDE-63E6-CE5B5A4A7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98" y="1355335"/>
            <a:ext cx="1905742" cy="221381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FD5544E-039D-4A11-A868-E8E333074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643" y="3569149"/>
            <a:ext cx="1678433" cy="241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501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GLD Document" ma:contentTypeID="0x0101002041F53C6A8C494DA3342080D685A8520100868F03B266F0B74FB54199E94B7E4247" ma:contentTypeVersion="19" ma:contentTypeDescription="Een nieuw document maken." ma:contentTypeScope="" ma:versionID="1fc575e4ff493bf00fd66722e13a9e7e">
  <xsd:schema xmlns:xsd="http://www.w3.org/2001/XMLSchema" xmlns:xs="http://www.w3.org/2001/XMLSchema" xmlns:p="http://schemas.microsoft.com/office/2006/metadata/properties" xmlns:ns2="e6cd7bcf-c916-4546-9d68-e5e71edd0d33" xmlns:ns3="http://schemas.microsoft.com/sharepoint/v4" xmlns:ns4="d39690b7-bf2d-42f9-bcb6-86bf7a48834c" targetNamespace="http://schemas.microsoft.com/office/2006/metadata/properties" ma:root="true" ma:fieldsID="0acb4827023f9a471c76c5ce4cc9a2e0" ns2:_="" ns3:_="" ns4:_="">
    <xsd:import namespace="e6cd7bcf-c916-4546-9d68-e5e71edd0d33"/>
    <xsd:import namespace="http://schemas.microsoft.com/sharepoint/v4"/>
    <xsd:import namespace="d39690b7-bf2d-42f9-bcb6-86bf7a4883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IconOverlay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d7bcf-c916-4546-9d68-e5e71edd0d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7f55a0d7-0058-4245-9d84-4d576cf54b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9690b7-bf2d-42f9-bcb6-86bf7a48834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6e50fbb7-10a4-4d27-849a-330a140cb895}" ma:internalName="TaxCatchAll" ma:showField="CatchAllData" ma:web="d39690b7-bf2d-42f9-bcb6-86bf7a4883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lcf76f155ced4ddcb4097134ff3c332f xmlns="e6cd7bcf-c916-4546-9d68-e5e71edd0d33">
      <Terms xmlns="http://schemas.microsoft.com/office/infopath/2007/PartnerControls"/>
    </lcf76f155ced4ddcb4097134ff3c332f>
    <TaxCatchAll xmlns="d39690b7-bf2d-42f9-bcb6-86bf7a48834c" xsi:nil="true"/>
  </documentManagement>
</p:properties>
</file>

<file path=customXml/itemProps1.xml><?xml version="1.0" encoding="utf-8"?>
<ds:datastoreItem xmlns:ds="http://schemas.openxmlformats.org/officeDocument/2006/customXml" ds:itemID="{C9542839-E412-416B-8D0E-0D1129B81B5A}">
  <ds:schemaRefs>
    <ds:schemaRef ds:uri="d39690b7-bf2d-42f9-bcb6-86bf7a48834c"/>
    <ds:schemaRef ds:uri="e6cd7bcf-c916-4546-9d68-e5e71edd0d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3659453-1722-4FDB-A8A4-0D89D73B19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BAB8BB-8187-4169-AAE6-13A6FB518B89}">
  <ds:schemaRefs>
    <ds:schemaRef ds:uri="d39690b7-bf2d-42f9-bcb6-86bf7a48834c"/>
    <ds:schemaRef ds:uri="e6cd7bcf-c916-4546-9d68-e5e71edd0d3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2542</TotalTime>
  <Words>1512</Words>
  <Application>Microsoft Macintosh PowerPoint</Application>
  <PresentationFormat>Diavoorstelling (4:3)</PresentationFormat>
  <Paragraphs>334</Paragraphs>
  <Slides>22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8" baseType="lpstr">
      <vt:lpstr>Arial</vt:lpstr>
      <vt:lpstr>Arial,Sans-Serif</vt:lpstr>
      <vt:lpstr>Calibri</vt:lpstr>
      <vt:lpstr>Calibri Light</vt:lpstr>
      <vt:lpstr>Times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Marco Vellema  --  Dupam</dc:creator>
  <cp:lastModifiedBy>Kam de, Richard</cp:lastModifiedBy>
  <cp:revision>110</cp:revision>
  <dcterms:created xsi:type="dcterms:W3CDTF">2020-10-26T14:38:28Z</dcterms:created>
  <dcterms:modified xsi:type="dcterms:W3CDTF">2023-02-15T17:48:41Z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0x0101002041F53C6A8C494DA3342080D685A8520100868F03B266F0B74FB54199E94B7E4247</vt:lpwstr>
  </property>
  <property fmtid="{D5CDD505-2E9C-101B-9397-08002B2CF9AE}" pid="3" name="MediaServiceImageTags">
    <vt:lpwstr/>
  </property>
</Properties>
</file>